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0" r:id="rId3"/>
    <p:sldId id="261" r:id="rId4"/>
    <p:sldId id="263" r:id="rId5"/>
    <p:sldId id="264" r:id="rId6"/>
    <p:sldId id="266" r:id="rId7"/>
    <p:sldId id="265" r:id="rId8"/>
    <p:sldId id="267" r:id="rId9"/>
    <p:sldId id="258" r:id="rId10"/>
    <p:sldId id="268" r:id="rId11"/>
    <p:sldId id="257" r:id="rId12"/>
    <p:sldId id="256" r:id="rId13"/>
    <p:sldId id="269" r:id="rId14"/>
    <p:sldId id="270" r:id="rId15"/>
    <p:sldId id="271" r:id="rId16"/>
    <p:sldId id="27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FF02FF"/>
    <a:srgbClr val="FF8000"/>
    <a:srgbClr val="00FF00"/>
    <a:srgbClr val="366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7"/>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B75FD9-C1E2-E743-B203-52CDC92E10F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3CDBCAAE-A117-534E-B3ED-41D20FDAEC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6338150-9948-3B40-8E67-931BB2739D87}"/>
              </a:ext>
            </a:extLst>
          </p:cNvPr>
          <p:cNvSpPr>
            <a:spLocks noGrp="1"/>
          </p:cNvSpPr>
          <p:nvPr>
            <p:ph type="dt" sz="half" idx="10"/>
          </p:nvPr>
        </p:nvSpPr>
        <p:spPr/>
        <p:txBody>
          <a:bodyPr/>
          <a:lstStyle/>
          <a:p>
            <a:fld id="{E05121CF-C956-6B46-973C-3C511A4F3A8C}" type="datetimeFigureOut">
              <a:rPr kumimoji="1" lang="zh-CN" altLang="en-US" smtClean="0"/>
              <a:t>2021/2/14</a:t>
            </a:fld>
            <a:endParaRPr kumimoji="1" lang="zh-CN" altLang="en-US"/>
          </a:p>
        </p:txBody>
      </p:sp>
      <p:sp>
        <p:nvSpPr>
          <p:cNvPr id="5" name="页脚占位符 4">
            <a:extLst>
              <a:ext uri="{FF2B5EF4-FFF2-40B4-BE49-F238E27FC236}">
                <a16:creationId xmlns:a16="http://schemas.microsoft.com/office/drawing/2014/main" id="{34F65C2A-C4F3-9F48-9D7B-4465A514A73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5E208FC-A74C-DA4F-B8AC-DDB462560885}"/>
              </a:ext>
            </a:extLst>
          </p:cNvPr>
          <p:cNvSpPr>
            <a:spLocks noGrp="1"/>
          </p:cNvSpPr>
          <p:nvPr>
            <p:ph type="sldNum" sz="quarter" idx="12"/>
          </p:nvPr>
        </p:nvSpPr>
        <p:spPr/>
        <p:txBody>
          <a:body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1354416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6605E-DA3B-6046-B2E0-E308757A103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8FB2DE5-D8F8-344D-B4A7-891E02EBF251}"/>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51DC2156-23C7-6B4A-9A32-484A39A4E22D}"/>
              </a:ext>
            </a:extLst>
          </p:cNvPr>
          <p:cNvSpPr>
            <a:spLocks noGrp="1"/>
          </p:cNvSpPr>
          <p:nvPr>
            <p:ph type="dt" sz="half" idx="10"/>
          </p:nvPr>
        </p:nvSpPr>
        <p:spPr/>
        <p:txBody>
          <a:bodyPr/>
          <a:lstStyle/>
          <a:p>
            <a:fld id="{E05121CF-C956-6B46-973C-3C511A4F3A8C}" type="datetimeFigureOut">
              <a:rPr kumimoji="1" lang="zh-CN" altLang="en-US" smtClean="0"/>
              <a:t>2021/2/14</a:t>
            </a:fld>
            <a:endParaRPr kumimoji="1" lang="zh-CN" altLang="en-US"/>
          </a:p>
        </p:txBody>
      </p:sp>
      <p:sp>
        <p:nvSpPr>
          <p:cNvPr id="5" name="页脚占位符 4">
            <a:extLst>
              <a:ext uri="{FF2B5EF4-FFF2-40B4-BE49-F238E27FC236}">
                <a16:creationId xmlns:a16="http://schemas.microsoft.com/office/drawing/2014/main" id="{6810414C-1D4E-7C4A-9FED-0F983F38D5F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9A032DE-E797-3B40-85A0-EA931BD493E3}"/>
              </a:ext>
            </a:extLst>
          </p:cNvPr>
          <p:cNvSpPr>
            <a:spLocks noGrp="1"/>
          </p:cNvSpPr>
          <p:nvPr>
            <p:ph type="sldNum" sz="quarter" idx="12"/>
          </p:nvPr>
        </p:nvSpPr>
        <p:spPr/>
        <p:txBody>
          <a:body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1463235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FDAF34-AFE1-6E44-805F-9E0FD313DE9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E657626-394C-A740-8CCB-6DC58F22A4AD}"/>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FAE84FB4-B488-AE48-BCF2-9DAB25BEDE6A}"/>
              </a:ext>
            </a:extLst>
          </p:cNvPr>
          <p:cNvSpPr>
            <a:spLocks noGrp="1"/>
          </p:cNvSpPr>
          <p:nvPr>
            <p:ph type="dt" sz="half" idx="10"/>
          </p:nvPr>
        </p:nvSpPr>
        <p:spPr/>
        <p:txBody>
          <a:bodyPr/>
          <a:lstStyle/>
          <a:p>
            <a:fld id="{E05121CF-C956-6B46-973C-3C511A4F3A8C}" type="datetimeFigureOut">
              <a:rPr kumimoji="1" lang="zh-CN" altLang="en-US" smtClean="0"/>
              <a:t>2021/2/14</a:t>
            </a:fld>
            <a:endParaRPr kumimoji="1" lang="zh-CN" altLang="en-US"/>
          </a:p>
        </p:txBody>
      </p:sp>
      <p:sp>
        <p:nvSpPr>
          <p:cNvPr id="5" name="页脚占位符 4">
            <a:extLst>
              <a:ext uri="{FF2B5EF4-FFF2-40B4-BE49-F238E27FC236}">
                <a16:creationId xmlns:a16="http://schemas.microsoft.com/office/drawing/2014/main" id="{F4BD2FA6-0B8C-034F-AC9E-C6494DA2095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369CBFF-38B6-2E4E-8271-A224E6299C4B}"/>
              </a:ext>
            </a:extLst>
          </p:cNvPr>
          <p:cNvSpPr>
            <a:spLocks noGrp="1"/>
          </p:cNvSpPr>
          <p:nvPr>
            <p:ph type="sldNum" sz="quarter" idx="12"/>
          </p:nvPr>
        </p:nvSpPr>
        <p:spPr/>
        <p:txBody>
          <a:body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472934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7C49D-23A8-4A40-BA79-88E72BA6C5C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CBF831B-A130-F04E-B731-1AED5AC86A8E}"/>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745F084-4B5E-7440-B6EF-B0FA0C04E1BE}"/>
              </a:ext>
            </a:extLst>
          </p:cNvPr>
          <p:cNvSpPr>
            <a:spLocks noGrp="1"/>
          </p:cNvSpPr>
          <p:nvPr>
            <p:ph type="dt" sz="half" idx="10"/>
          </p:nvPr>
        </p:nvSpPr>
        <p:spPr/>
        <p:txBody>
          <a:bodyPr/>
          <a:lstStyle/>
          <a:p>
            <a:fld id="{E05121CF-C956-6B46-973C-3C511A4F3A8C}" type="datetimeFigureOut">
              <a:rPr kumimoji="1" lang="zh-CN" altLang="en-US" smtClean="0"/>
              <a:t>2021/2/14</a:t>
            </a:fld>
            <a:endParaRPr kumimoji="1" lang="zh-CN" altLang="en-US"/>
          </a:p>
        </p:txBody>
      </p:sp>
      <p:sp>
        <p:nvSpPr>
          <p:cNvPr id="5" name="页脚占位符 4">
            <a:extLst>
              <a:ext uri="{FF2B5EF4-FFF2-40B4-BE49-F238E27FC236}">
                <a16:creationId xmlns:a16="http://schemas.microsoft.com/office/drawing/2014/main" id="{0CCF9D57-A8B4-F344-ADB3-EADF93A9B17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33A680C-BE4D-5A4A-AA53-BFC94AF3755E}"/>
              </a:ext>
            </a:extLst>
          </p:cNvPr>
          <p:cNvSpPr>
            <a:spLocks noGrp="1"/>
          </p:cNvSpPr>
          <p:nvPr>
            <p:ph type="sldNum" sz="quarter" idx="12"/>
          </p:nvPr>
        </p:nvSpPr>
        <p:spPr/>
        <p:txBody>
          <a:body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1546379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D100F-5999-2440-B6FB-6959E5414D0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C71A9B5A-3A81-EE45-B30B-A83A8DB19A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FA57D6AB-C3B3-2043-AFCE-95D6E365CE55}"/>
              </a:ext>
            </a:extLst>
          </p:cNvPr>
          <p:cNvSpPr>
            <a:spLocks noGrp="1"/>
          </p:cNvSpPr>
          <p:nvPr>
            <p:ph type="dt" sz="half" idx="10"/>
          </p:nvPr>
        </p:nvSpPr>
        <p:spPr/>
        <p:txBody>
          <a:bodyPr/>
          <a:lstStyle/>
          <a:p>
            <a:fld id="{E05121CF-C956-6B46-973C-3C511A4F3A8C}" type="datetimeFigureOut">
              <a:rPr kumimoji="1" lang="zh-CN" altLang="en-US" smtClean="0"/>
              <a:t>2021/2/14</a:t>
            </a:fld>
            <a:endParaRPr kumimoji="1" lang="zh-CN" altLang="en-US"/>
          </a:p>
        </p:txBody>
      </p:sp>
      <p:sp>
        <p:nvSpPr>
          <p:cNvPr id="5" name="页脚占位符 4">
            <a:extLst>
              <a:ext uri="{FF2B5EF4-FFF2-40B4-BE49-F238E27FC236}">
                <a16:creationId xmlns:a16="http://schemas.microsoft.com/office/drawing/2014/main" id="{9894AE24-F076-A44A-977F-EDA03B6462D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92601FE-9352-5348-946A-D7EB44F09A3A}"/>
              </a:ext>
            </a:extLst>
          </p:cNvPr>
          <p:cNvSpPr>
            <a:spLocks noGrp="1"/>
          </p:cNvSpPr>
          <p:nvPr>
            <p:ph type="sldNum" sz="quarter" idx="12"/>
          </p:nvPr>
        </p:nvSpPr>
        <p:spPr/>
        <p:txBody>
          <a:body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1185139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E291AE-CFB5-7248-8A25-51D1C618640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ADCB5F8-AEE8-884F-8F01-1E415D3E6E78}"/>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FF552ED2-3005-BF4E-9075-3E54E73BEAF3}"/>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555CFFC2-B05D-454A-9CAE-ABE889120008}"/>
              </a:ext>
            </a:extLst>
          </p:cNvPr>
          <p:cNvSpPr>
            <a:spLocks noGrp="1"/>
          </p:cNvSpPr>
          <p:nvPr>
            <p:ph type="dt" sz="half" idx="10"/>
          </p:nvPr>
        </p:nvSpPr>
        <p:spPr/>
        <p:txBody>
          <a:bodyPr/>
          <a:lstStyle/>
          <a:p>
            <a:fld id="{E05121CF-C956-6B46-973C-3C511A4F3A8C}" type="datetimeFigureOut">
              <a:rPr kumimoji="1" lang="zh-CN" altLang="en-US" smtClean="0"/>
              <a:t>2021/2/14</a:t>
            </a:fld>
            <a:endParaRPr kumimoji="1" lang="zh-CN" altLang="en-US"/>
          </a:p>
        </p:txBody>
      </p:sp>
      <p:sp>
        <p:nvSpPr>
          <p:cNvPr id="6" name="页脚占位符 5">
            <a:extLst>
              <a:ext uri="{FF2B5EF4-FFF2-40B4-BE49-F238E27FC236}">
                <a16:creationId xmlns:a16="http://schemas.microsoft.com/office/drawing/2014/main" id="{3C52BDC7-336F-F749-9548-DEC0D7830CE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94F6253-FD02-3C40-862A-377126430393}"/>
              </a:ext>
            </a:extLst>
          </p:cNvPr>
          <p:cNvSpPr>
            <a:spLocks noGrp="1"/>
          </p:cNvSpPr>
          <p:nvPr>
            <p:ph type="sldNum" sz="quarter" idx="12"/>
          </p:nvPr>
        </p:nvSpPr>
        <p:spPr/>
        <p:txBody>
          <a:body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2604506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0FEF9-B974-774B-ACB8-C73DED326075}"/>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C7DFAA6-C6F5-FE48-973E-206F3F6D05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DD1669FE-24C2-D344-894E-016AD9B045BC}"/>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14BE219F-8641-DC4F-AE6A-BEDFAF3A6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24FCD6AA-6E6A-FF40-B7E2-3A337AA7C945}"/>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531A82A7-0463-6B4F-8A7A-67949F5BCBBB}"/>
              </a:ext>
            </a:extLst>
          </p:cNvPr>
          <p:cNvSpPr>
            <a:spLocks noGrp="1"/>
          </p:cNvSpPr>
          <p:nvPr>
            <p:ph type="dt" sz="half" idx="10"/>
          </p:nvPr>
        </p:nvSpPr>
        <p:spPr/>
        <p:txBody>
          <a:bodyPr/>
          <a:lstStyle/>
          <a:p>
            <a:fld id="{E05121CF-C956-6B46-973C-3C511A4F3A8C}" type="datetimeFigureOut">
              <a:rPr kumimoji="1" lang="zh-CN" altLang="en-US" smtClean="0"/>
              <a:t>2021/2/14</a:t>
            </a:fld>
            <a:endParaRPr kumimoji="1" lang="zh-CN" altLang="en-US"/>
          </a:p>
        </p:txBody>
      </p:sp>
      <p:sp>
        <p:nvSpPr>
          <p:cNvPr id="8" name="页脚占位符 7">
            <a:extLst>
              <a:ext uri="{FF2B5EF4-FFF2-40B4-BE49-F238E27FC236}">
                <a16:creationId xmlns:a16="http://schemas.microsoft.com/office/drawing/2014/main" id="{C691D0F4-60CA-DE4C-A612-208DEBF096E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6E487D4-30CF-7242-A4B9-A9503AC93527}"/>
              </a:ext>
            </a:extLst>
          </p:cNvPr>
          <p:cNvSpPr>
            <a:spLocks noGrp="1"/>
          </p:cNvSpPr>
          <p:nvPr>
            <p:ph type="sldNum" sz="quarter" idx="12"/>
          </p:nvPr>
        </p:nvSpPr>
        <p:spPr/>
        <p:txBody>
          <a:body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3367355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C24E0-9E4A-7B41-890F-69D1516961B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550411F-B60F-354D-8098-FB1CAC05AFEC}"/>
              </a:ext>
            </a:extLst>
          </p:cNvPr>
          <p:cNvSpPr>
            <a:spLocks noGrp="1"/>
          </p:cNvSpPr>
          <p:nvPr>
            <p:ph type="dt" sz="half" idx="10"/>
          </p:nvPr>
        </p:nvSpPr>
        <p:spPr/>
        <p:txBody>
          <a:bodyPr/>
          <a:lstStyle/>
          <a:p>
            <a:fld id="{E05121CF-C956-6B46-973C-3C511A4F3A8C}" type="datetimeFigureOut">
              <a:rPr kumimoji="1" lang="zh-CN" altLang="en-US" smtClean="0"/>
              <a:t>2021/2/14</a:t>
            </a:fld>
            <a:endParaRPr kumimoji="1" lang="zh-CN" altLang="en-US"/>
          </a:p>
        </p:txBody>
      </p:sp>
      <p:sp>
        <p:nvSpPr>
          <p:cNvPr id="4" name="页脚占位符 3">
            <a:extLst>
              <a:ext uri="{FF2B5EF4-FFF2-40B4-BE49-F238E27FC236}">
                <a16:creationId xmlns:a16="http://schemas.microsoft.com/office/drawing/2014/main" id="{FADB4810-ED48-FA46-B0EB-09DFF488C05F}"/>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262A262-8CC7-8240-A991-37F7DA0D6164}"/>
              </a:ext>
            </a:extLst>
          </p:cNvPr>
          <p:cNvSpPr>
            <a:spLocks noGrp="1"/>
          </p:cNvSpPr>
          <p:nvPr>
            <p:ph type="sldNum" sz="quarter" idx="12"/>
          </p:nvPr>
        </p:nvSpPr>
        <p:spPr/>
        <p:txBody>
          <a:body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3726781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C5A689-7320-4049-BE76-BB1A9F9CE439}"/>
              </a:ext>
            </a:extLst>
          </p:cNvPr>
          <p:cNvSpPr>
            <a:spLocks noGrp="1"/>
          </p:cNvSpPr>
          <p:nvPr>
            <p:ph type="dt" sz="half" idx="10"/>
          </p:nvPr>
        </p:nvSpPr>
        <p:spPr/>
        <p:txBody>
          <a:bodyPr/>
          <a:lstStyle/>
          <a:p>
            <a:fld id="{E05121CF-C956-6B46-973C-3C511A4F3A8C}" type="datetimeFigureOut">
              <a:rPr kumimoji="1" lang="zh-CN" altLang="en-US" smtClean="0"/>
              <a:t>2021/2/14</a:t>
            </a:fld>
            <a:endParaRPr kumimoji="1" lang="zh-CN" altLang="en-US"/>
          </a:p>
        </p:txBody>
      </p:sp>
      <p:sp>
        <p:nvSpPr>
          <p:cNvPr id="3" name="页脚占位符 2">
            <a:extLst>
              <a:ext uri="{FF2B5EF4-FFF2-40B4-BE49-F238E27FC236}">
                <a16:creationId xmlns:a16="http://schemas.microsoft.com/office/drawing/2014/main" id="{362BB886-B754-F54E-8956-A6AECD4757E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C4DBACC-AD67-D747-9635-6C9C3F5BEB32}"/>
              </a:ext>
            </a:extLst>
          </p:cNvPr>
          <p:cNvSpPr>
            <a:spLocks noGrp="1"/>
          </p:cNvSpPr>
          <p:nvPr>
            <p:ph type="sldNum" sz="quarter" idx="12"/>
          </p:nvPr>
        </p:nvSpPr>
        <p:spPr/>
        <p:txBody>
          <a:body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94943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8C5F9-8CCF-7949-B607-68D23882039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E835244B-D56D-6646-89C8-011D3C3982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A2E7C22F-C0C6-C74A-8E19-4999D557F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96842F56-755D-BE46-A988-C2CF3315C126}"/>
              </a:ext>
            </a:extLst>
          </p:cNvPr>
          <p:cNvSpPr>
            <a:spLocks noGrp="1"/>
          </p:cNvSpPr>
          <p:nvPr>
            <p:ph type="dt" sz="half" idx="10"/>
          </p:nvPr>
        </p:nvSpPr>
        <p:spPr/>
        <p:txBody>
          <a:bodyPr/>
          <a:lstStyle/>
          <a:p>
            <a:fld id="{E05121CF-C956-6B46-973C-3C511A4F3A8C}" type="datetimeFigureOut">
              <a:rPr kumimoji="1" lang="zh-CN" altLang="en-US" smtClean="0"/>
              <a:t>2021/2/14</a:t>
            </a:fld>
            <a:endParaRPr kumimoji="1" lang="zh-CN" altLang="en-US"/>
          </a:p>
        </p:txBody>
      </p:sp>
      <p:sp>
        <p:nvSpPr>
          <p:cNvPr id="6" name="页脚占位符 5">
            <a:extLst>
              <a:ext uri="{FF2B5EF4-FFF2-40B4-BE49-F238E27FC236}">
                <a16:creationId xmlns:a16="http://schemas.microsoft.com/office/drawing/2014/main" id="{74C65733-5DA1-DA45-A74C-9E0F99758A6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869CDE1-E125-F944-866B-4226AEF30DD5}"/>
              </a:ext>
            </a:extLst>
          </p:cNvPr>
          <p:cNvSpPr>
            <a:spLocks noGrp="1"/>
          </p:cNvSpPr>
          <p:nvPr>
            <p:ph type="sldNum" sz="quarter" idx="12"/>
          </p:nvPr>
        </p:nvSpPr>
        <p:spPr/>
        <p:txBody>
          <a:body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272122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628A17-AEB1-0143-8153-51A5D330C70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931728A-A594-D04D-B1AB-8BCDF78598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23611BB-0DD0-3149-B2C6-55EDEC73C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5D21C1DD-1D6F-7746-A9C6-544E00DF285C}"/>
              </a:ext>
            </a:extLst>
          </p:cNvPr>
          <p:cNvSpPr>
            <a:spLocks noGrp="1"/>
          </p:cNvSpPr>
          <p:nvPr>
            <p:ph type="dt" sz="half" idx="10"/>
          </p:nvPr>
        </p:nvSpPr>
        <p:spPr/>
        <p:txBody>
          <a:bodyPr/>
          <a:lstStyle/>
          <a:p>
            <a:fld id="{E05121CF-C956-6B46-973C-3C511A4F3A8C}" type="datetimeFigureOut">
              <a:rPr kumimoji="1" lang="zh-CN" altLang="en-US" smtClean="0"/>
              <a:t>2021/2/14</a:t>
            </a:fld>
            <a:endParaRPr kumimoji="1" lang="zh-CN" altLang="en-US"/>
          </a:p>
        </p:txBody>
      </p:sp>
      <p:sp>
        <p:nvSpPr>
          <p:cNvPr id="6" name="页脚占位符 5">
            <a:extLst>
              <a:ext uri="{FF2B5EF4-FFF2-40B4-BE49-F238E27FC236}">
                <a16:creationId xmlns:a16="http://schemas.microsoft.com/office/drawing/2014/main" id="{A4115AE8-9A71-AD42-A296-66252FADAD3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6315F16-70B4-B64A-90A3-4950AAB803CA}"/>
              </a:ext>
            </a:extLst>
          </p:cNvPr>
          <p:cNvSpPr>
            <a:spLocks noGrp="1"/>
          </p:cNvSpPr>
          <p:nvPr>
            <p:ph type="sldNum" sz="quarter" idx="12"/>
          </p:nvPr>
        </p:nvSpPr>
        <p:spPr/>
        <p:txBody>
          <a:body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2610770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1A16965-E5E7-B84E-A819-07C2AE31B0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1B2E374-F45C-7A4A-9EC9-5E256B1553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6ABC998-E4B0-394A-804F-BFEE29C83B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121CF-C956-6B46-973C-3C511A4F3A8C}" type="datetimeFigureOut">
              <a:rPr kumimoji="1" lang="zh-CN" altLang="en-US" smtClean="0"/>
              <a:t>2021/2/14</a:t>
            </a:fld>
            <a:endParaRPr kumimoji="1" lang="zh-CN" altLang="en-US"/>
          </a:p>
        </p:txBody>
      </p:sp>
      <p:sp>
        <p:nvSpPr>
          <p:cNvPr id="5" name="页脚占位符 4">
            <a:extLst>
              <a:ext uri="{FF2B5EF4-FFF2-40B4-BE49-F238E27FC236}">
                <a16:creationId xmlns:a16="http://schemas.microsoft.com/office/drawing/2014/main" id="{8C3C57D4-1B18-044F-B27F-F4FDB6EB22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D00C805-D0A6-2640-9AAC-91DFBA71D9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779B5D-3443-704C-992E-35C3C663CE20}" type="slidenum">
              <a:rPr kumimoji="1" lang="zh-CN" altLang="en-US" smtClean="0"/>
              <a:t>‹#›</a:t>
            </a:fld>
            <a:endParaRPr kumimoji="1" lang="zh-CN" altLang="en-US"/>
          </a:p>
        </p:txBody>
      </p:sp>
    </p:spTree>
    <p:extLst>
      <p:ext uri="{BB962C8B-B14F-4D97-AF65-F5344CB8AC3E}">
        <p14:creationId xmlns:p14="http://schemas.microsoft.com/office/powerpoint/2010/main" val="2568181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41FF52F-A24A-B642-B8FD-5DDA07F212DD}"/>
              </a:ext>
            </a:extLst>
          </p:cNvPr>
          <p:cNvSpPr txBox="1"/>
          <p:nvPr/>
        </p:nvSpPr>
        <p:spPr>
          <a:xfrm>
            <a:off x="3519921" y="827933"/>
            <a:ext cx="4572000" cy="584775"/>
          </a:xfrm>
          <a:prstGeom prst="rect">
            <a:avLst/>
          </a:prstGeom>
          <a:noFill/>
        </p:spPr>
        <p:txBody>
          <a:bodyPr wrap="square" rtlCol="0">
            <a:spAutoFit/>
          </a:bodyPr>
          <a:lstStyle/>
          <a:p>
            <a:r>
              <a:rPr kumimoji="1" lang="zh-CN" altLang="en-US" sz="3200" dirty="0"/>
              <a:t>线扫相机测试 </a:t>
            </a:r>
            <a:r>
              <a:rPr kumimoji="1" lang="en-US" altLang="zh-CN" sz="3200" dirty="0"/>
              <a:t>20210206</a:t>
            </a:r>
            <a:endParaRPr kumimoji="1" lang="zh-CN" altLang="en-US" sz="3200" dirty="0"/>
          </a:p>
        </p:txBody>
      </p:sp>
      <p:sp>
        <p:nvSpPr>
          <p:cNvPr id="5" name="文本框 4">
            <a:extLst>
              <a:ext uri="{FF2B5EF4-FFF2-40B4-BE49-F238E27FC236}">
                <a16:creationId xmlns:a16="http://schemas.microsoft.com/office/drawing/2014/main" id="{44D039D6-0212-2B41-875A-0E307FEB8DD2}"/>
              </a:ext>
            </a:extLst>
          </p:cNvPr>
          <p:cNvSpPr txBox="1"/>
          <p:nvPr/>
        </p:nvSpPr>
        <p:spPr>
          <a:xfrm>
            <a:off x="1888177" y="1939389"/>
            <a:ext cx="8538358" cy="3789564"/>
          </a:xfrm>
          <a:prstGeom prst="rect">
            <a:avLst/>
          </a:prstGeom>
          <a:noFill/>
        </p:spPr>
        <p:txBody>
          <a:bodyPr wrap="square" rtlCol="0">
            <a:spAutoFit/>
          </a:bodyPr>
          <a:lstStyle/>
          <a:p>
            <a:pPr>
              <a:lnSpc>
                <a:spcPct val="150000"/>
              </a:lnSpc>
            </a:pPr>
            <a:r>
              <a:rPr kumimoji="1" lang="en-US" altLang="zh-CN" dirty="0"/>
              <a:t>Outline:</a:t>
            </a:r>
          </a:p>
          <a:p>
            <a:pPr lvl="1">
              <a:lnSpc>
                <a:spcPct val="150000"/>
              </a:lnSpc>
            </a:pPr>
            <a:r>
              <a:rPr kumimoji="1" lang="en-US" altLang="zh-CN" dirty="0"/>
              <a:t>Part 1.</a:t>
            </a:r>
            <a:r>
              <a:rPr kumimoji="1" lang="zh-CN" altLang="en-US" dirty="0"/>
              <a:t> 实际抓取测试流程介绍；</a:t>
            </a:r>
            <a:endParaRPr kumimoji="1" lang="en-US" altLang="zh-CN" dirty="0"/>
          </a:p>
          <a:p>
            <a:pPr lvl="1">
              <a:lnSpc>
                <a:spcPct val="150000"/>
              </a:lnSpc>
            </a:pPr>
            <a:r>
              <a:rPr kumimoji="1" lang="en-US" altLang="zh-CN" dirty="0"/>
              <a:t>Part 2.</a:t>
            </a:r>
            <a:r>
              <a:rPr kumimoji="1" lang="zh-CN" altLang="en-US" dirty="0"/>
              <a:t> 测试及结果：</a:t>
            </a:r>
            <a:endParaRPr kumimoji="1" lang="en-US" altLang="zh-CN" dirty="0"/>
          </a:p>
          <a:p>
            <a:pPr lvl="2">
              <a:lnSpc>
                <a:spcPct val="150000"/>
              </a:lnSpc>
            </a:pPr>
            <a:r>
              <a:rPr kumimoji="1" lang="en-US" altLang="zh-CN" dirty="0"/>
              <a:t>·</a:t>
            </a:r>
            <a:r>
              <a:rPr kumimoji="1" lang="zh-CN" altLang="en-US" dirty="0"/>
              <a:t>测试</a:t>
            </a:r>
            <a:r>
              <a:rPr kumimoji="1" lang="en-US" altLang="zh-CN" dirty="0"/>
              <a:t>1:</a:t>
            </a:r>
            <a:r>
              <a:rPr kumimoji="1" lang="zh-CN" altLang="en-US" dirty="0"/>
              <a:t> 根据待抓取物体的 图像平面坐标 算得其 机器人坐标系 的坐标，与它们在机器人坐标系下的坐标对比（这个没法可视化）；</a:t>
            </a:r>
            <a:endParaRPr kumimoji="1" lang="en-US" altLang="zh-CN" dirty="0"/>
          </a:p>
          <a:p>
            <a:pPr lvl="2">
              <a:lnSpc>
                <a:spcPct val="150000"/>
              </a:lnSpc>
            </a:pPr>
            <a:r>
              <a:rPr kumimoji="1" lang="en-US" altLang="zh-CN" dirty="0"/>
              <a:t>·</a:t>
            </a:r>
            <a:r>
              <a:rPr kumimoji="1" lang="zh-CN" altLang="en-US" dirty="0"/>
              <a:t>测试</a:t>
            </a:r>
            <a:r>
              <a:rPr kumimoji="1" lang="en-US" altLang="zh-CN" dirty="0"/>
              <a:t>2</a:t>
            </a:r>
            <a:r>
              <a:rPr kumimoji="1" lang="zh-CN" altLang="en-US" dirty="0"/>
              <a:t>（可视化）：根据待抓取物体的 图像平面坐标 算得其 世界平面坐标系 的坐标，然后可视化；</a:t>
            </a:r>
            <a:endParaRPr kumimoji="1" lang="en-US" altLang="zh-CN" dirty="0"/>
          </a:p>
          <a:p>
            <a:pPr lvl="1">
              <a:lnSpc>
                <a:spcPct val="150000"/>
              </a:lnSpc>
            </a:pPr>
            <a:r>
              <a:rPr kumimoji="1" lang="en-US" altLang="zh-CN" dirty="0"/>
              <a:t>Part 3.</a:t>
            </a:r>
            <a:r>
              <a:rPr kumimoji="1" lang="zh-CN" altLang="en-US" dirty="0"/>
              <a:t> 问题分析：</a:t>
            </a:r>
            <a:endParaRPr kumimoji="1" lang="en-US" altLang="zh-CN" dirty="0"/>
          </a:p>
          <a:p>
            <a:pPr lvl="2">
              <a:lnSpc>
                <a:spcPct val="150000"/>
              </a:lnSpc>
            </a:pPr>
            <a:r>
              <a:rPr kumimoji="1" lang="en-US" altLang="zh-CN" dirty="0"/>
              <a:t>·</a:t>
            </a:r>
            <a:r>
              <a:rPr kumimoji="1" lang="zh-CN" altLang="en-US" dirty="0"/>
              <a:t>用激光笔走点的不精确问题。</a:t>
            </a:r>
            <a:endParaRPr kumimoji="1" lang="en-US" altLang="zh-CN" dirty="0"/>
          </a:p>
        </p:txBody>
      </p:sp>
    </p:spTree>
    <p:extLst>
      <p:ext uri="{BB962C8B-B14F-4D97-AF65-F5344CB8AC3E}">
        <p14:creationId xmlns:p14="http://schemas.microsoft.com/office/powerpoint/2010/main" val="1094428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5ECFE345-B496-954F-A9FE-7E1CC5A1BF48}"/>
              </a:ext>
            </a:extLst>
          </p:cNvPr>
          <p:cNvSpPr txBox="1"/>
          <p:nvPr/>
        </p:nvSpPr>
        <p:spPr>
          <a:xfrm>
            <a:off x="486890" y="295380"/>
            <a:ext cx="5705566" cy="584775"/>
          </a:xfrm>
          <a:prstGeom prst="rect">
            <a:avLst/>
          </a:prstGeom>
          <a:noFill/>
        </p:spPr>
        <p:txBody>
          <a:bodyPr wrap="square" rtlCol="0">
            <a:spAutoFit/>
          </a:bodyPr>
          <a:lstStyle/>
          <a:p>
            <a:r>
              <a:rPr kumimoji="1" lang="en-US" altLang="zh-CN" sz="3200" dirty="0"/>
              <a:t>2.2</a:t>
            </a:r>
            <a:r>
              <a:rPr kumimoji="1" lang="zh-CN" altLang="en-US" sz="3200" dirty="0"/>
              <a:t> 测试二</a:t>
            </a:r>
          </a:p>
        </p:txBody>
      </p:sp>
      <p:sp>
        <p:nvSpPr>
          <p:cNvPr id="14" name="文本框 13">
            <a:extLst>
              <a:ext uri="{FF2B5EF4-FFF2-40B4-BE49-F238E27FC236}">
                <a16:creationId xmlns:a16="http://schemas.microsoft.com/office/drawing/2014/main" id="{75FAD5D8-CA1C-4F43-ADF7-7EC7D98EE47D}"/>
              </a:ext>
            </a:extLst>
          </p:cNvPr>
          <p:cNvSpPr txBox="1"/>
          <p:nvPr/>
        </p:nvSpPr>
        <p:spPr>
          <a:xfrm>
            <a:off x="203731" y="913333"/>
            <a:ext cx="3125811" cy="461665"/>
          </a:xfrm>
          <a:prstGeom prst="rect">
            <a:avLst/>
          </a:prstGeom>
          <a:noFill/>
        </p:spPr>
        <p:txBody>
          <a:bodyPr wrap="square" rtlCol="0">
            <a:spAutoFit/>
          </a:bodyPr>
          <a:lstStyle/>
          <a:p>
            <a:r>
              <a:rPr kumimoji="1" lang="en-US" altLang="zh-CN" sz="2400" b="1" dirty="0"/>
              <a:t>(1)</a:t>
            </a:r>
            <a:r>
              <a:rPr kumimoji="1" lang="zh-CN" altLang="en-US" sz="2400" b="1" dirty="0"/>
              <a:t>测试二流程示意图：</a:t>
            </a:r>
          </a:p>
        </p:txBody>
      </p:sp>
      <p:sp>
        <p:nvSpPr>
          <p:cNvPr id="17" name="文本框 16">
            <a:extLst>
              <a:ext uri="{FF2B5EF4-FFF2-40B4-BE49-F238E27FC236}">
                <a16:creationId xmlns:a16="http://schemas.microsoft.com/office/drawing/2014/main" id="{2459D955-33E6-F344-BC16-BA389EC35B5A}"/>
              </a:ext>
            </a:extLst>
          </p:cNvPr>
          <p:cNvSpPr txBox="1"/>
          <p:nvPr/>
        </p:nvSpPr>
        <p:spPr>
          <a:xfrm>
            <a:off x="460352" y="2480851"/>
            <a:ext cx="2131700" cy="400110"/>
          </a:xfrm>
          <a:prstGeom prst="rect">
            <a:avLst/>
          </a:prstGeom>
          <a:noFill/>
        </p:spPr>
        <p:txBody>
          <a:bodyPr wrap="square" rtlCol="0">
            <a:spAutoFit/>
          </a:bodyPr>
          <a:lstStyle/>
          <a:p>
            <a:r>
              <a:rPr kumimoji="1" lang="zh-CN" altLang="en-US" sz="2000" dirty="0">
                <a:solidFill>
                  <a:srgbClr val="3667FF"/>
                </a:solidFill>
              </a:rPr>
              <a:t>对</a:t>
            </a:r>
            <a:r>
              <a:rPr kumimoji="1" lang="en-US" altLang="zh-CN" sz="2000" dirty="0" err="1">
                <a:solidFill>
                  <a:srgbClr val="3667FF"/>
                </a:solidFill>
              </a:rPr>
              <a:t>i</a:t>
            </a:r>
            <a:r>
              <a:rPr lang="zh-CN" altLang="en-US" sz="2000" dirty="0">
                <a:solidFill>
                  <a:srgbClr val="3667FF"/>
                </a:solidFill>
              </a:rPr>
              <a:t>∈</a:t>
            </a:r>
            <a:r>
              <a:rPr lang="en-US" altLang="zh-CN" sz="2000" dirty="0">
                <a:solidFill>
                  <a:srgbClr val="3667FF"/>
                </a:solidFill>
              </a:rPr>
              <a:t>{1,2,3,4,5}</a:t>
            </a:r>
            <a:r>
              <a:rPr lang="zh-CN" altLang="en-US" sz="2000" dirty="0">
                <a:solidFill>
                  <a:srgbClr val="3667FF"/>
                </a:solidFill>
              </a:rPr>
              <a:t>：</a:t>
            </a:r>
            <a:endParaRPr kumimoji="1" lang="zh-CN" altLang="en-US" sz="2000" dirty="0">
              <a:solidFill>
                <a:srgbClr val="3667FF"/>
              </a:solidFill>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A6AB716-6489-744E-BD93-5A1613DB6055}"/>
                  </a:ext>
                </a:extLst>
              </p:cNvPr>
              <p:cNvSpPr txBox="1"/>
              <p:nvPr/>
            </p:nvSpPr>
            <p:spPr>
              <a:xfrm>
                <a:off x="2643005" y="2022157"/>
                <a:ext cx="7465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a:rPr kumimoji="1" lang="en-US" altLang="zh-CN" b="0" i="1" smtClean="0">
                              <a:solidFill>
                                <a:srgbClr val="3667FF"/>
                              </a:solidFill>
                              <a:latin typeface="Cambria Math" panose="02040503050406030204" pitchFamily="18" charset="0"/>
                            </a:rPr>
                            <m:t>𝑢</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a:rPr kumimoji="1" lang="en-US" altLang="zh-CN" b="0" i="1" smtClean="0">
                              <a:solidFill>
                                <a:srgbClr val="3667FF"/>
                              </a:solidFill>
                              <a:latin typeface="Cambria Math" panose="02040503050406030204" pitchFamily="18" charset="0"/>
                            </a:rPr>
                            <m:t>𝑣</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oMath>
                  </m:oMathPara>
                </a14:m>
                <a:endParaRPr kumimoji="1" lang="zh-CN" altLang="en-US" dirty="0">
                  <a:solidFill>
                    <a:srgbClr val="3667FF"/>
                  </a:solidFill>
                </a:endParaRPr>
              </a:p>
            </p:txBody>
          </p:sp>
        </mc:Choice>
        <mc:Fallback xmlns="">
          <p:sp>
            <p:nvSpPr>
              <p:cNvPr id="19" name="文本框 18">
                <a:extLst>
                  <a:ext uri="{FF2B5EF4-FFF2-40B4-BE49-F238E27FC236}">
                    <a16:creationId xmlns:a16="http://schemas.microsoft.com/office/drawing/2014/main" id="{8A6AB716-6489-744E-BD93-5A1613DB6055}"/>
                  </a:ext>
                </a:extLst>
              </p:cNvPr>
              <p:cNvSpPr txBox="1">
                <a:spLocks noRot="1" noChangeAspect="1" noMove="1" noResize="1" noEditPoints="1" noAdjustHandles="1" noChangeArrowheads="1" noChangeShapeType="1" noTextEdit="1"/>
              </p:cNvSpPr>
              <p:nvPr/>
            </p:nvSpPr>
            <p:spPr>
              <a:xfrm>
                <a:off x="2643005" y="2022157"/>
                <a:ext cx="746551" cy="276999"/>
              </a:xfrm>
              <a:prstGeom prst="rect">
                <a:avLst/>
              </a:prstGeom>
              <a:blipFill>
                <a:blip r:embed="rId2"/>
                <a:stretch>
                  <a:fillRect l="-8333" r="-10000" b="-34783"/>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3346594B-70D0-0746-A6BF-D9B7CC519E89}"/>
              </a:ext>
            </a:extLst>
          </p:cNvPr>
          <p:cNvSpPr txBox="1"/>
          <p:nvPr/>
        </p:nvSpPr>
        <p:spPr>
          <a:xfrm>
            <a:off x="2359055" y="1465759"/>
            <a:ext cx="1314450" cy="523220"/>
          </a:xfrm>
          <a:prstGeom prst="rect">
            <a:avLst/>
          </a:prstGeom>
          <a:noFill/>
        </p:spPr>
        <p:txBody>
          <a:bodyPr wrap="square" rtlCol="0">
            <a:spAutoFit/>
          </a:bodyPr>
          <a:lstStyle/>
          <a:p>
            <a:r>
              <a:rPr kumimoji="1" lang="en-US" altLang="zh-CN" sz="1400" dirty="0">
                <a:solidFill>
                  <a:srgbClr val="3667FF"/>
                </a:solidFill>
              </a:rPr>
              <a:t>(Input, </a:t>
            </a:r>
            <a:r>
              <a:rPr kumimoji="1" lang="zh-CN" altLang="en-US" sz="1400" dirty="0">
                <a:solidFill>
                  <a:srgbClr val="3667FF"/>
                </a:solidFill>
              </a:rPr>
              <a:t>从线扫图像上量出）</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E463EB3-EA77-8946-AD4F-79C329DD7AC2}"/>
                  </a:ext>
                </a:extLst>
              </p:cNvPr>
              <p:cNvSpPr txBox="1"/>
              <p:nvPr/>
            </p:nvSpPr>
            <p:spPr>
              <a:xfrm>
                <a:off x="5284683" y="1988979"/>
                <a:ext cx="725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m:rPr>
                              <m:sty m:val="p"/>
                            </m:rPr>
                            <a:rPr kumimoji="1" lang="en-US" altLang="zh-CN" i="1">
                              <a:solidFill>
                                <a:srgbClr val="3667FF"/>
                              </a:solidFill>
                              <a:latin typeface="Cambria Math" panose="02040503050406030204" pitchFamily="18" charset="0"/>
                            </a:rPr>
                            <m:t>a</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a:rPr kumimoji="1" lang="en-US" altLang="zh-CN" b="0" i="1" smtClean="0">
                              <a:solidFill>
                                <a:srgbClr val="3667FF"/>
                              </a:solidFill>
                              <a:latin typeface="Cambria Math" panose="02040503050406030204" pitchFamily="18" charset="0"/>
                            </a:rPr>
                            <m:t>𝑏</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oMath>
                  </m:oMathPara>
                </a14:m>
                <a:endParaRPr kumimoji="1" lang="zh-CN" altLang="en-US" dirty="0">
                  <a:solidFill>
                    <a:srgbClr val="3667FF"/>
                  </a:solidFill>
                </a:endParaRPr>
              </a:p>
            </p:txBody>
          </p:sp>
        </mc:Choice>
        <mc:Fallback xmlns="">
          <p:sp>
            <p:nvSpPr>
              <p:cNvPr id="21" name="文本框 20">
                <a:extLst>
                  <a:ext uri="{FF2B5EF4-FFF2-40B4-BE49-F238E27FC236}">
                    <a16:creationId xmlns:a16="http://schemas.microsoft.com/office/drawing/2014/main" id="{EE463EB3-EA77-8946-AD4F-79C329DD7AC2}"/>
                  </a:ext>
                </a:extLst>
              </p:cNvPr>
              <p:cNvSpPr txBox="1">
                <a:spLocks noRot="1" noChangeAspect="1" noMove="1" noResize="1" noEditPoints="1" noAdjustHandles="1" noChangeArrowheads="1" noChangeShapeType="1" noTextEdit="1"/>
              </p:cNvSpPr>
              <p:nvPr/>
            </p:nvSpPr>
            <p:spPr>
              <a:xfrm>
                <a:off x="5284683" y="1988979"/>
                <a:ext cx="725135" cy="276999"/>
              </a:xfrm>
              <a:prstGeom prst="rect">
                <a:avLst/>
              </a:prstGeom>
              <a:blipFill>
                <a:blip r:embed="rId3"/>
                <a:stretch>
                  <a:fillRect l="-10345" r="-10345" b="-36364"/>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EE6B566-A152-BF4B-BB0E-BA61154131D4}"/>
              </a:ext>
            </a:extLst>
          </p:cNvPr>
          <p:cNvSpPr txBox="1"/>
          <p:nvPr/>
        </p:nvSpPr>
        <p:spPr>
          <a:xfrm>
            <a:off x="2581048" y="2345322"/>
            <a:ext cx="886914" cy="584775"/>
          </a:xfrm>
          <a:prstGeom prst="rect">
            <a:avLst/>
          </a:prstGeom>
          <a:noFill/>
        </p:spPr>
        <p:txBody>
          <a:bodyPr wrap="square" rtlCol="0">
            <a:spAutoFit/>
          </a:bodyPr>
          <a:lstStyle/>
          <a:p>
            <a:r>
              <a:rPr kumimoji="1" lang="zh-CN" altLang="en-US" sz="1600" dirty="0"/>
              <a:t>图像平面坐标</a:t>
            </a:r>
          </a:p>
        </p:txBody>
      </p:sp>
      <p:cxnSp>
        <p:nvCxnSpPr>
          <p:cNvPr id="25" name="直线箭头连接符 24">
            <a:extLst>
              <a:ext uri="{FF2B5EF4-FFF2-40B4-BE49-F238E27FC236}">
                <a16:creationId xmlns:a16="http://schemas.microsoft.com/office/drawing/2014/main" id="{A88CD292-1AEC-6E41-B258-9E81EDF06A87}"/>
              </a:ext>
            </a:extLst>
          </p:cNvPr>
          <p:cNvCxnSpPr>
            <a:cxnSpLocks/>
          </p:cNvCxnSpPr>
          <p:nvPr/>
        </p:nvCxnSpPr>
        <p:spPr>
          <a:xfrm>
            <a:off x="3472723" y="2130090"/>
            <a:ext cx="170530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E93F0F41-BBA3-CD46-BE8B-FB25913111CB}"/>
              </a:ext>
            </a:extLst>
          </p:cNvPr>
          <p:cNvSpPr txBox="1"/>
          <p:nvPr/>
        </p:nvSpPr>
        <p:spPr>
          <a:xfrm>
            <a:off x="5178025" y="2312144"/>
            <a:ext cx="915443" cy="584775"/>
          </a:xfrm>
          <a:prstGeom prst="rect">
            <a:avLst/>
          </a:prstGeom>
          <a:noFill/>
        </p:spPr>
        <p:txBody>
          <a:bodyPr wrap="square" rtlCol="0">
            <a:spAutoFit/>
          </a:bodyPr>
          <a:lstStyle/>
          <a:p>
            <a:r>
              <a:rPr kumimoji="1" lang="zh-CN" altLang="en-US" sz="1600" dirty="0"/>
              <a:t>世界平面坐标</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D8182E9-CF42-FF41-A8CA-F98259D263E6}"/>
                  </a:ext>
                </a:extLst>
              </p:cNvPr>
              <p:cNvSpPr txBox="1"/>
              <p:nvPr/>
            </p:nvSpPr>
            <p:spPr>
              <a:xfrm>
                <a:off x="3587027" y="1390633"/>
                <a:ext cx="1614489" cy="668901"/>
              </a:xfrm>
              <a:prstGeom prst="rect">
                <a:avLst/>
              </a:prstGeom>
              <a:noFill/>
            </p:spPr>
            <p:txBody>
              <a:bodyPr wrap="square" rtlCol="0">
                <a:spAutoFit/>
              </a:bodyPr>
              <a:lstStyle/>
              <a:p>
                <a:r>
                  <a:rPr kumimoji="1" lang="zh-CN" altLang="en-US" dirty="0"/>
                  <a:t>用</a:t>
                </a:r>
                <a14:m>
                  <m:oMath xmlns:m="http://schemas.openxmlformats.org/officeDocument/2006/math">
                    <m:r>
                      <a:rPr kumimoji="1" lang="en-US" altLang="zh-CN" b="0" i="1" smtClean="0">
                        <a:latin typeface="Cambria Math" panose="02040503050406030204" pitchFamily="18" charset="0"/>
                      </a:rPr>
                      <m:t>𝐻</m:t>
                    </m:r>
                    <m:r>
                      <a:rPr kumimoji="1" lang="zh-CN" altLang="en-US"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m:rPr>
                            <m:sty m:val="p"/>
                          </m:rPr>
                          <a:rPr kumimoji="1" lang="en-US" altLang="zh-CN" i="1">
                            <a:latin typeface="Cambria Math" panose="02040503050406030204" pitchFamily="18" charset="0"/>
                          </a:rPr>
                          <m:t>T</m:t>
                        </m:r>
                      </m:e>
                      <m:sub>
                        <m:r>
                          <a:rPr kumimoji="1" lang="en-US" altLang="zh-CN" b="0" i="1" smtClean="0">
                            <a:latin typeface="Cambria Math" panose="02040503050406030204" pitchFamily="18" charset="0"/>
                          </a:rPr>
                          <m:t>𝑖𝑚𝑔</m:t>
                        </m:r>
                        <m:r>
                          <a:rPr kumimoji="1" lang="zh-CN" altLang="en-US" b="0" i="1" smtClean="0">
                            <a:latin typeface="Cambria Math" panose="02040503050406030204" pitchFamily="18" charset="0"/>
                          </a:rPr>
                          <m:t>、</m:t>
                        </m:r>
                      </m:sub>
                    </m:sSub>
                  </m:oMath>
                </a14:m>
                <a:endParaRPr kumimoji="1"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𝑇</m:t>
                      </m:r>
                      <m:r>
                        <a:rPr kumimoji="1" lang="en-US" altLang="zh-CN" b="0" i="1" smtClean="0">
                          <a:latin typeface="Cambria Math" panose="02040503050406030204" pitchFamily="18" charset="0"/>
                        </a:rPr>
                        <m:t>_</m:t>
                      </m:r>
                      <m:r>
                        <a:rPr kumimoji="1" lang="en-US" altLang="zh-CN" b="0" i="1" smtClean="0">
                          <a:latin typeface="Cambria Math" panose="02040503050406030204" pitchFamily="18" charset="0"/>
                        </a:rPr>
                        <m:t>𝑤𝑟𝑙𝑑</m:t>
                      </m:r>
                      <m:r>
                        <a:rPr kumimoji="1" lang="zh-CN" altLang="en-US" i="1">
                          <a:latin typeface="Cambria Math" panose="02040503050406030204" pitchFamily="18" charset="0"/>
                        </a:rPr>
                        <m:t>计算出</m:t>
                      </m:r>
                    </m:oMath>
                  </m:oMathPara>
                </a14:m>
                <a:endParaRPr kumimoji="1" lang="zh-CN" altLang="en-US" dirty="0"/>
              </a:p>
            </p:txBody>
          </p:sp>
        </mc:Choice>
        <mc:Fallback xmlns="">
          <p:sp>
            <p:nvSpPr>
              <p:cNvPr id="45" name="文本框 44">
                <a:extLst>
                  <a:ext uri="{FF2B5EF4-FFF2-40B4-BE49-F238E27FC236}">
                    <a16:creationId xmlns:a16="http://schemas.microsoft.com/office/drawing/2014/main" id="{1D8182E9-CF42-FF41-A8CA-F98259D263E6}"/>
                  </a:ext>
                </a:extLst>
              </p:cNvPr>
              <p:cNvSpPr txBox="1">
                <a:spLocks noRot="1" noChangeAspect="1" noMove="1" noResize="1" noEditPoints="1" noAdjustHandles="1" noChangeArrowheads="1" noChangeShapeType="1" noTextEdit="1"/>
              </p:cNvSpPr>
              <p:nvPr/>
            </p:nvSpPr>
            <p:spPr>
              <a:xfrm>
                <a:off x="3587027" y="1390633"/>
                <a:ext cx="1614489" cy="668901"/>
              </a:xfrm>
              <a:prstGeom prst="rect">
                <a:avLst/>
              </a:prstGeom>
              <a:blipFill>
                <a:blip r:embed="rId4"/>
                <a:stretch>
                  <a:fillRect l="-2326" t="-1852" b="-3704"/>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790A20F1-2009-414F-BC3A-216DF7B9C34D}"/>
              </a:ext>
            </a:extLst>
          </p:cNvPr>
          <p:cNvSpPr/>
          <p:nvPr/>
        </p:nvSpPr>
        <p:spPr>
          <a:xfrm>
            <a:off x="4714875" y="3600450"/>
            <a:ext cx="1671638" cy="742950"/>
          </a:xfrm>
          <a:prstGeom prst="rect">
            <a:avLst/>
          </a:prstGeom>
          <a:solidFill>
            <a:srgbClr val="FF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6EEA351-822A-A349-8E26-852DF9417D25}"/>
              </a:ext>
            </a:extLst>
          </p:cNvPr>
          <p:cNvSpPr txBox="1"/>
          <p:nvPr/>
        </p:nvSpPr>
        <p:spPr>
          <a:xfrm>
            <a:off x="4532825" y="4586288"/>
            <a:ext cx="2482338" cy="1477328"/>
          </a:xfrm>
          <a:prstGeom prst="rect">
            <a:avLst/>
          </a:prstGeom>
          <a:noFill/>
        </p:spPr>
        <p:txBody>
          <a:bodyPr wrap="square" rtlCol="0">
            <a:spAutoFit/>
          </a:bodyPr>
          <a:lstStyle/>
          <a:p>
            <a:r>
              <a:rPr kumimoji="1" lang="zh-CN" altLang="en-US" dirty="0">
                <a:solidFill>
                  <a:srgbClr val="FF8000"/>
                </a:solidFill>
              </a:rPr>
              <a:t>标准棋盘格图像</a:t>
            </a:r>
            <a:endParaRPr kumimoji="1" lang="en-US" altLang="zh-CN" dirty="0">
              <a:solidFill>
                <a:srgbClr val="FF8000"/>
              </a:solidFill>
            </a:endParaRPr>
          </a:p>
          <a:p>
            <a:r>
              <a:rPr kumimoji="1" lang="en-US" altLang="zh-CN" dirty="0">
                <a:solidFill>
                  <a:srgbClr val="FF8000"/>
                </a:solidFill>
              </a:rPr>
              <a:t>(</a:t>
            </a:r>
            <a:r>
              <a:rPr kumimoji="1" lang="zh-CN" altLang="en-US" dirty="0">
                <a:solidFill>
                  <a:srgbClr val="FF8000"/>
                </a:solidFill>
              </a:rPr>
              <a:t>其实就是让图像平面的原点和世界平面的原点接近重合，这样就方便线性映射</a:t>
            </a:r>
            <a:r>
              <a:rPr kumimoji="1" lang="en-US" altLang="zh-CN" dirty="0">
                <a:solidFill>
                  <a:srgbClr val="FF8000"/>
                </a:solidFill>
              </a:rPr>
              <a:t>)</a:t>
            </a:r>
            <a:endParaRPr kumimoji="1" lang="zh-CN" altLang="en-US" dirty="0">
              <a:solidFill>
                <a:srgbClr val="FF8000"/>
              </a:solidFill>
            </a:endParaRPr>
          </a:p>
        </p:txBody>
      </p:sp>
      <p:sp>
        <p:nvSpPr>
          <p:cNvPr id="41" name="手杖形箭头 40">
            <a:extLst>
              <a:ext uri="{FF2B5EF4-FFF2-40B4-BE49-F238E27FC236}">
                <a16:creationId xmlns:a16="http://schemas.microsoft.com/office/drawing/2014/main" id="{A6822E7B-41ED-F94A-B194-F712536355F6}"/>
              </a:ext>
            </a:extLst>
          </p:cNvPr>
          <p:cNvSpPr/>
          <p:nvPr/>
        </p:nvSpPr>
        <p:spPr>
          <a:xfrm rot="5400000">
            <a:off x="6367377" y="1960227"/>
            <a:ext cx="1816942" cy="2151444"/>
          </a:xfrm>
          <a:prstGeom prst="uturnArrow">
            <a:avLst>
              <a:gd name="adj1" fmla="val 3947"/>
              <a:gd name="adj2" fmla="val 5845"/>
              <a:gd name="adj3" fmla="val 6564"/>
              <a:gd name="adj4" fmla="val 43750"/>
              <a:gd name="adj5" fmla="val 569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4" name="文本框 43">
            <a:extLst>
              <a:ext uri="{FF2B5EF4-FFF2-40B4-BE49-F238E27FC236}">
                <a16:creationId xmlns:a16="http://schemas.microsoft.com/office/drawing/2014/main" id="{35B5E4B6-E81E-C946-AE80-413192D5A368}"/>
              </a:ext>
            </a:extLst>
          </p:cNvPr>
          <p:cNvSpPr txBox="1"/>
          <p:nvPr/>
        </p:nvSpPr>
        <p:spPr>
          <a:xfrm>
            <a:off x="8458228" y="2574284"/>
            <a:ext cx="3185487" cy="923330"/>
          </a:xfrm>
          <a:prstGeom prst="rect">
            <a:avLst/>
          </a:prstGeom>
          <a:noFill/>
        </p:spPr>
        <p:txBody>
          <a:bodyPr wrap="none" rtlCol="0">
            <a:spAutoFit/>
          </a:bodyPr>
          <a:lstStyle/>
          <a:p>
            <a:r>
              <a:rPr kumimoji="1" lang="zh-CN" altLang="en-US" dirty="0"/>
              <a:t>先把世界坐标做个线性映射，</a:t>
            </a:r>
            <a:endParaRPr kumimoji="1" lang="en-US" altLang="zh-CN" dirty="0"/>
          </a:p>
          <a:p>
            <a:r>
              <a:rPr kumimoji="1" lang="zh-CN" altLang="en-US" dirty="0"/>
              <a:t>映射到标准图像上的坐标，</a:t>
            </a:r>
            <a:endParaRPr kumimoji="1" lang="en-US" altLang="zh-CN" dirty="0"/>
          </a:p>
          <a:p>
            <a:r>
              <a:rPr kumimoji="1" lang="zh-CN" altLang="en-US" dirty="0"/>
              <a:t>然后再在标准图像上上可视化</a:t>
            </a:r>
          </a:p>
        </p:txBody>
      </p:sp>
    </p:spTree>
    <p:extLst>
      <p:ext uri="{BB962C8B-B14F-4D97-AF65-F5344CB8AC3E}">
        <p14:creationId xmlns:p14="http://schemas.microsoft.com/office/powerpoint/2010/main" val="2722150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7335AD-1DC9-024F-A313-FD76897C467E}"/>
              </a:ext>
            </a:extLst>
          </p:cNvPr>
          <p:cNvPicPr>
            <a:picLocks noChangeAspect="1"/>
          </p:cNvPicPr>
          <p:nvPr/>
        </p:nvPicPr>
        <p:blipFill>
          <a:blip r:embed="rId2"/>
          <a:stretch>
            <a:fillRect/>
          </a:stretch>
        </p:blipFill>
        <p:spPr>
          <a:xfrm>
            <a:off x="1185857" y="1280167"/>
            <a:ext cx="10011765" cy="5523979"/>
          </a:xfrm>
          <a:prstGeom prst="rect">
            <a:avLst/>
          </a:prstGeom>
        </p:spPr>
      </p:pic>
      <p:sp>
        <p:nvSpPr>
          <p:cNvPr id="5" name="文本框 4">
            <a:extLst>
              <a:ext uri="{FF2B5EF4-FFF2-40B4-BE49-F238E27FC236}">
                <a16:creationId xmlns:a16="http://schemas.microsoft.com/office/drawing/2014/main" id="{D43CB582-9A83-8D4E-A921-DB282C5DE769}"/>
              </a:ext>
            </a:extLst>
          </p:cNvPr>
          <p:cNvSpPr txBox="1"/>
          <p:nvPr/>
        </p:nvSpPr>
        <p:spPr>
          <a:xfrm>
            <a:off x="119464" y="757045"/>
            <a:ext cx="12072536" cy="369332"/>
          </a:xfrm>
          <a:prstGeom prst="rect">
            <a:avLst/>
          </a:prstGeom>
          <a:noFill/>
        </p:spPr>
        <p:txBody>
          <a:bodyPr wrap="none" rtlCol="0">
            <a:spAutoFit/>
          </a:bodyPr>
          <a:lstStyle/>
          <a:p>
            <a:r>
              <a:rPr kumimoji="1" lang="zh-CN" altLang="en-US" dirty="0"/>
              <a:t>用来将世界坐标转换结果可视化的标准图像</a:t>
            </a:r>
            <a:r>
              <a:rPr kumimoji="1" lang="zh-CN" altLang="en-US" sz="1300" dirty="0"/>
              <a:t>（之所以要截取原图，是因为使得世界坐标系建系时选择的原点与图像原点重合，这样才方便可视化）</a:t>
            </a:r>
          </a:p>
        </p:txBody>
      </p:sp>
      <p:sp>
        <p:nvSpPr>
          <p:cNvPr id="6" name="文本框 5">
            <a:extLst>
              <a:ext uri="{FF2B5EF4-FFF2-40B4-BE49-F238E27FC236}">
                <a16:creationId xmlns:a16="http://schemas.microsoft.com/office/drawing/2014/main" id="{7A3E1500-9002-D947-95F7-7DC90C32A197}"/>
              </a:ext>
            </a:extLst>
          </p:cNvPr>
          <p:cNvSpPr txBox="1"/>
          <p:nvPr/>
        </p:nvSpPr>
        <p:spPr>
          <a:xfrm>
            <a:off x="329728" y="218485"/>
            <a:ext cx="3342160" cy="461665"/>
          </a:xfrm>
          <a:prstGeom prst="rect">
            <a:avLst/>
          </a:prstGeom>
          <a:noFill/>
        </p:spPr>
        <p:txBody>
          <a:bodyPr wrap="square" rtlCol="0">
            <a:spAutoFit/>
          </a:bodyPr>
          <a:lstStyle/>
          <a:p>
            <a:r>
              <a:rPr kumimoji="1" lang="en-US" altLang="zh-CN" sz="2400" dirty="0"/>
              <a:t>2.2</a:t>
            </a:r>
            <a:r>
              <a:rPr kumimoji="1" lang="zh-CN" altLang="en-US" sz="2400" dirty="0"/>
              <a:t> 测试二</a:t>
            </a:r>
          </a:p>
        </p:txBody>
      </p:sp>
    </p:spTree>
    <p:extLst>
      <p:ext uri="{BB962C8B-B14F-4D97-AF65-F5344CB8AC3E}">
        <p14:creationId xmlns:p14="http://schemas.microsoft.com/office/powerpoint/2010/main" val="108239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3CB4360-249E-E841-A113-812CCD961612}"/>
              </a:ext>
            </a:extLst>
          </p:cNvPr>
          <p:cNvSpPr txBox="1"/>
          <p:nvPr/>
        </p:nvSpPr>
        <p:spPr>
          <a:xfrm>
            <a:off x="333933" y="688787"/>
            <a:ext cx="10448694" cy="369332"/>
          </a:xfrm>
          <a:prstGeom prst="rect">
            <a:avLst/>
          </a:prstGeom>
          <a:noFill/>
        </p:spPr>
        <p:txBody>
          <a:bodyPr wrap="none" rtlCol="0">
            <a:spAutoFit/>
          </a:bodyPr>
          <a:lstStyle/>
          <a:p>
            <a:r>
              <a:rPr kumimoji="1" lang="zh-CN" altLang="en-US" dirty="0"/>
              <a:t>物体的世界坐标识别结果（红色为算出的坐标的位置），这里电风扇的</a:t>
            </a:r>
            <a:r>
              <a:rPr kumimoji="1" lang="en-US" altLang="zh-CN" dirty="0"/>
              <a:t>y</a:t>
            </a:r>
            <a:r>
              <a:rPr kumimoji="1" lang="zh-CN" altLang="en-US" dirty="0"/>
              <a:t>坐标为负，所以无法可视化。</a:t>
            </a:r>
          </a:p>
        </p:txBody>
      </p:sp>
      <p:sp>
        <p:nvSpPr>
          <p:cNvPr id="6" name="文本框 5">
            <a:extLst>
              <a:ext uri="{FF2B5EF4-FFF2-40B4-BE49-F238E27FC236}">
                <a16:creationId xmlns:a16="http://schemas.microsoft.com/office/drawing/2014/main" id="{5F84B46E-C081-0041-9B22-0B4D12646769}"/>
              </a:ext>
            </a:extLst>
          </p:cNvPr>
          <p:cNvSpPr txBox="1"/>
          <p:nvPr/>
        </p:nvSpPr>
        <p:spPr>
          <a:xfrm>
            <a:off x="329728" y="218485"/>
            <a:ext cx="3342160" cy="461665"/>
          </a:xfrm>
          <a:prstGeom prst="rect">
            <a:avLst/>
          </a:prstGeom>
          <a:noFill/>
        </p:spPr>
        <p:txBody>
          <a:bodyPr wrap="square" rtlCol="0">
            <a:spAutoFit/>
          </a:bodyPr>
          <a:lstStyle/>
          <a:p>
            <a:r>
              <a:rPr kumimoji="1" lang="en-US" altLang="zh-CN" sz="2400" dirty="0"/>
              <a:t>2.2</a:t>
            </a:r>
            <a:r>
              <a:rPr kumimoji="1" lang="zh-CN" altLang="en-US" sz="2400" dirty="0"/>
              <a:t> 测试二结果</a:t>
            </a:r>
          </a:p>
        </p:txBody>
      </p:sp>
      <p:sp>
        <p:nvSpPr>
          <p:cNvPr id="7" name="文本框 6">
            <a:extLst>
              <a:ext uri="{FF2B5EF4-FFF2-40B4-BE49-F238E27FC236}">
                <a16:creationId xmlns:a16="http://schemas.microsoft.com/office/drawing/2014/main" id="{CC544987-11E4-AC43-A9DD-60A1F2210540}"/>
              </a:ext>
            </a:extLst>
          </p:cNvPr>
          <p:cNvSpPr txBox="1"/>
          <p:nvPr/>
        </p:nvSpPr>
        <p:spPr>
          <a:xfrm>
            <a:off x="10782627" y="2849785"/>
            <a:ext cx="1409373" cy="3539430"/>
          </a:xfrm>
          <a:prstGeom prst="rect">
            <a:avLst/>
          </a:prstGeom>
          <a:noFill/>
        </p:spPr>
        <p:txBody>
          <a:bodyPr wrap="square" rtlCol="0">
            <a:spAutoFit/>
          </a:bodyPr>
          <a:lstStyle/>
          <a:p>
            <a:r>
              <a:rPr kumimoji="1" lang="zh-CN" altLang="en-US" sz="1400" dirty="0">
                <a:solidFill>
                  <a:srgbClr val="FF0000"/>
                </a:solidFill>
              </a:rPr>
              <a:t>结果综述：</a:t>
            </a:r>
            <a:endParaRPr kumimoji="1" lang="en-US" altLang="zh-CN" sz="1400" dirty="0">
              <a:solidFill>
                <a:srgbClr val="FF0000"/>
              </a:solidFill>
            </a:endParaRPr>
          </a:p>
          <a:p>
            <a:endParaRPr kumimoji="1" lang="en-US" altLang="zh-CN" sz="1400" dirty="0">
              <a:solidFill>
                <a:srgbClr val="FF0000"/>
              </a:solidFill>
            </a:endParaRPr>
          </a:p>
          <a:p>
            <a:r>
              <a:rPr kumimoji="1" lang="zh-CN" altLang="en-US" sz="1400" dirty="0">
                <a:solidFill>
                  <a:srgbClr val="FF0000"/>
                </a:solidFill>
              </a:rPr>
              <a:t>基本都挺准的。这就说明，“图像平面</a:t>
            </a:r>
            <a:r>
              <a:rPr kumimoji="1" lang="en-US" altLang="zh-CN" sz="1400" dirty="0">
                <a:solidFill>
                  <a:srgbClr val="FF0000"/>
                </a:solidFill>
              </a:rPr>
              <a:t>-&gt;</a:t>
            </a:r>
            <a:r>
              <a:rPr kumimoji="1" lang="zh-CN" altLang="en-US" sz="1400" dirty="0">
                <a:solidFill>
                  <a:srgbClr val="FF0000"/>
                </a:solidFill>
              </a:rPr>
              <a:t>世界平面”这一步的转化是比较精准的。那么如果最终到机器人平面坐标系不精准的话，问题应该是出在“世界平面</a:t>
            </a:r>
            <a:r>
              <a:rPr kumimoji="1" lang="en-US" altLang="zh-CN" sz="1400" dirty="0">
                <a:solidFill>
                  <a:srgbClr val="FF0000"/>
                </a:solidFill>
              </a:rPr>
              <a:t>-&gt;</a:t>
            </a:r>
            <a:r>
              <a:rPr kumimoji="1" lang="zh-CN" altLang="en-US" sz="1400" dirty="0">
                <a:solidFill>
                  <a:srgbClr val="FF0000"/>
                </a:solidFill>
              </a:rPr>
              <a:t>机器人平面坐标系”这一环节。</a:t>
            </a:r>
          </a:p>
        </p:txBody>
      </p:sp>
      <p:pic>
        <p:nvPicPr>
          <p:cNvPr id="8" name="图片 7">
            <a:extLst>
              <a:ext uri="{FF2B5EF4-FFF2-40B4-BE49-F238E27FC236}">
                <a16:creationId xmlns:a16="http://schemas.microsoft.com/office/drawing/2014/main" id="{C86A595A-E71B-8242-BC84-791E4E90F84E}"/>
              </a:ext>
            </a:extLst>
          </p:cNvPr>
          <p:cNvPicPr>
            <a:picLocks noChangeAspect="1"/>
          </p:cNvPicPr>
          <p:nvPr/>
        </p:nvPicPr>
        <p:blipFill>
          <a:blip r:embed="rId2"/>
          <a:stretch>
            <a:fillRect/>
          </a:stretch>
        </p:blipFill>
        <p:spPr>
          <a:xfrm>
            <a:off x="0" y="1024776"/>
            <a:ext cx="10782627" cy="5833224"/>
          </a:xfrm>
          <a:prstGeom prst="rect">
            <a:avLst/>
          </a:prstGeom>
        </p:spPr>
      </p:pic>
    </p:spTree>
    <p:extLst>
      <p:ext uri="{BB962C8B-B14F-4D97-AF65-F5344CB8AC3E}">
        <p14:creationId xmlns:p14="http://schemas.microsoft.com/office/powerpoint/2010/main" val="2286531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290D-6AFA-D243-8AB2-F6E70AE25A9D}"/>
              </a:ext>
            </a:extLst>
          </p:cNvPr>
          <p:cNvSpPr txBox="1"/>
          <p:nvPr/>
        </p:nvSpPr>
        <p:spPr>
          <a:xfrm>
            <a:off x="4463306" y="2781238"/>
            <a:ext cx="3623419" cy="584775"/>
          </a:xfrm>
          <a:prstGeom prst="rect">
            <a:avLst/>
          </a:prstGeom>
          <a:noFill/>
        </p:spPr>
        <p:txBody>
          <a:bodyPr wrap="square" rtlCol="0">
            <a:spAutoFit/>
          </a:bodyPr>
          <a:lstStyle/>
          <a:p>
            <a:r>
              <a:rPr kumimoji="1" lang="en-US" altLang="zh-CN" sz="3200" dirty="0"/>
              <a:t>Part 3. </a:t>
            </a:r>
            <a:r>
              <a:rPr kumimoji="1" lang="zh-CN" altLang="en-US" sz="3200" dirty="0"/>
              <a:t>问题分析</a:t>
            </a:r>
          </a:p>
        </p:txBody>
      </p:sp>
    </p:spTree>
    <p:extLst>
      <p:ext uri="{BB962C8B-B14F-4D97-AF65-F5344CB8AC3E}">
        <p14:creationId xmlns:p14="http://schemas.microsoft.com/office/powerpoint/2010/main" val="185530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290D-6AFA-D243-8AB2-F6E70AE25A9D}"/>
              </a:ext>
            </a:extLst>
          </p:cNvPr>
          <p:cNvSpPr txBox="1"/>
          <p:nvPr/>
        </p:nvSpPr>
        <p:spPr>
          <a:xfrm>
            <a:off x="228783" y="103640"/>
            <a:ext cx="7552482" cy="461665"/>
          </a:xfrm>
          <a:prstGeom prst="rect">
            <a:avLst/>
          </a:prstGeom>
          <a:noFill/>
        </p:spPr>
        <p:txBody>
          <a:bodyPr wrap="square" rtlCol="0">
            <a:spAutoFit/>
          </a:bodyPr>
          <a:lstStyle/>
          <a:p>
            <a:r>
              <a:rPr kumimoji="1" lang="en-US" altLang="zh-CN" sz="2400" dirty="0"/>
              <a:t>3.1 </a:t>
            </a:r>
            <a:r>
              <a:rPr kumimoji="1" lang="zh-CN" altLang="en-US" sz="2400" dirty="0"/>
              <a:t>用激光笔走点造成的不精确问题</a:t>
            </a:r>
          </a:p>
        </p:txBody>
      </p:sp>
      <p:sp>
        <p:nvSpPr>
          <p:cNvPr id="2" name="文本框 1">
            <a:extLst>
              <a:ext uri="{FF2B5EF4-FFF2-40B4-BE49-F238E27FC236}">
                <a16:creationId xmlns:a16="http://schemas.microsoft.com/office/drawing/2014/main" id="{199433B9-D969-0249-AC47-8526C8AC1EBB}"/>
              </a:ext>
            </a:extLst>
          </p:cNvPr>
          <p:cNvSpPr txBox="1"/>
          <p:nvPr/>
        </p:nvSpPr>
        <p:spPr>
          <a:xfrm>
            <a:off x="881062" y="551626"/>
            <a:ext cx="10728346" cy="1200329"/>
          </a:xfrm>
          <a:prstGeom prst="rect">
            <a:avLst/>
          </a:prstGeom>
          <a:noFill/>
        </p:spPr>
        <p:txBody>
          <a:bodyPr wrap="square" rtlCol="0">
            <a:spAutoFit/>
          </a:bodyPr>
          <a:lstStyle/>
          <a:p>
            <a:r>
              <a:rPr kumimoji="1" lang="zh-CN" altLang="en-US" dirty="0"/>
              <a:t>       走点用的是</a:t>
            </a:r>
            <a:r>
              <a:rPr kumimoji="1" lang="en-US" altLang="zh-CN" dirty="0"/>
              <a:t>4</a:t>
            </a:r>
            <a:r>
              <a:rPr kumimoji="1" lang="zh-CN" altLang="en-US" dirty="0"/>
              <a:t>自由度的机器人（我控制它只在</a:t>
            </a:r>
            <a:r>
              <a:rPr kumimoji="1" lang="en-US" altLang="zh-CN" dirty="0"/>
              <a:t>x</a:t>
            </a:r>
            <a:r>
              <a:rPr kumimoji="1" lang="zh-CN" altLang="en-US" dirty="0"/>
              <a:t>和</a:t>
            </a:r>
            <a:r>
              <a:rPr kumimoji="1" lang="en-US" altLang="zh-CN" dirty="0"/>
              <a:t>y</a:t>
            </a:r>
            <a:r>
              <a:rPr kumimoji="1" lang="zh-CN" altLang="en-US" dirty="0"/>
              <a:t>方向上平移进行走点），将激光笔别在末端执行器的吸盘上来模拟探针，固定示意图如下：</a:t>
            </a:r>
            <a:endParaRPr kumimoji="1" lang="en-US" altLang="zh-CN" dirty="0"/>
          </a:p>
          <a:p>
            <a:r>
              <a:rPr kumimoji="1" lang="zh-CN" altLang="en-US" dirty="0"/>
              <a:t>（即：真实的（待抓物体在机器人坐标系中的）</a:t>
            </a:r>
            <a:r>
              <a:rPr kumimoji="1" lang="en-US" altLang="zh-CN" dirty="0"/>
              <a:t>x</a:t>
            </a:r>
            <a:r>
              <a:rPr kumimoji="1" lang="zh-CN" altLang="en-US" dirty="0"/>
              <a:t>坐标应该比测量值偏大一点，真实的</a:t>
            </a:r>
            <a:r>
              <a:rPr kumimoji="1" lang="en-US" altLang="zh-CN" dirty="0"/>
              <a:t>y</a:t>
            </a:r>
            <a:r>
              <a:rPr kumimoji="1" lang="zh-CN" altLang="en-US" dirty="0"/>
              <a:t>坐标应该比测量值偏小一点）</a:t>
            </a:r>
          </a:p>
        </p:txBody>
      </p:sp>
      <p:pic>
        <p:nvPicPr>
          <p:cNvPr id="3" name="图片 2">
            <a:extLst>
              <a:ext uri="{FF2B5EF4-FFF2-40B4-BE49-F238E27FC236}">
                <a16:creationId xmlns:a16="http://schemas.microsoft.com/office/drawing/2014/main" id="{BA07C6B8-DFEA-A447-A746-19D56FB40291}"/>
              </a:ext>
            </a:extLst>
          </p:cNvPr>
          <p:cNvPicPr>
            <a:picLocks noChangeAspect="1"/>
          </p:cNvPicPr>
          <p:nvPr/>
        </p:nvPicPr>
        <p:blipFill rotWithShape="1">
          <a:blip r:embed="rId2"/>
          <a:srcRect l="24860" t="-956" r="-1" b="956"/>
          <a:stretch/>
        </p:blipFill>
        <p:spPr>
          <a:xfrm>
            <a:off x="114483" y="1703607"/>
            <a:ext cx="5020902" cy="5011518"/>
          </a:xfrm>
          <a:prstGeom prst="rect">
            <a:avLst/>
          </a:prstGeom>
        </p:spPr>
      </p:pic>
      <p:pic>
        <p:nvPicPr>
          <p:cNvPr id="5" name="图片 4">
            <a:extLst>
              <a:ext uri="{FF2B5EF4-FFF2-40B4-BE49-F238E27FC236}">
                <a16:creationId xmlns:a16="http://schemas.microsoft.com/office/drawing/2014/main" id="{E53BAAD4-29FB-8043-A2CC-E87C6FF59B86}"/>
              </a:ext>
            </a:extLst>
          </p:cNvPr>
          <p:cNvPicPr>
            <a:picLocks noChangeAspect="1"/>
          </p:cNvPicPr>
          <p:nvPr/>
        </p:nvPicPr>
        <p:blipFill rotWithShape="1">
          <a:blip r:embed="rId3"/>
          <a:srcRect l="17183"/>
          <a:stretch/>
        </p:blipFill>
        <p:spPr>
          <a:xfrm>
            <a:off x="6929437" y="1703607"/>
            <a:ext cx="5095874" cy="4614862"/>
          </a:xfrm>
          <a:prstGeom prst="rect">
            <a:avLst/>
          </a:prstGeom>
        </p:spPr>
      </p:pic>
      <p:sp>
        <p:nvSpPr>
          <p:cNvPr id="8" name="右箭头 7">
            <a:extLst>
              <a:ext uri="{FF2B5EF4-FFF2-40B4-BE49-F238E27FC236}">
                <a16:creationId xmlns:a16="http://schemas.microsoft.com/office/drawing/2014/main" id="{E10D3D23-1DCB-3742-A7E8-50F7FD433BE2}"/>
              </a:ext>
            </a:extLst>
          </p:cNvPr>
          <p:cNvSpPr/>
          <p:nvPr/>
        </p:nvSpPr>
        <p:spPr>
          <a:xfrm>
            <a:off x="5286375" y="2810888"/>
            <a:ext cx="1457325" cy="1983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15E227E2-D475-D645-B4DC-F33498143C2B}"/>
              </a:ext>
            </a:extLst>
          </p:cNvPr>
          <p:cNvSpPr txBox="1"/>
          <p:nvPr/>
        </p:nvSpPr>
        <p:spPr>
          <a:xfrm>
            <a:off x="5246598" y="3332203"/>
            <a:ext cx="1571625" cy="2031325"/>
          </a:xfrm>
          <a:prstGeom prst="rect">
            <a:avLst/>
          </a:prstGeom>
          <a:noFill/>
        </p:spPr>
        <p:txBody>
          <a:bodyPr wrap="square" rtlCol="0">
            <a:spAutoFit/>
          </a:bodyPr>
          <a:lstStyle/>
          <a:p>
            <a:r>
              <a:rPr kumimoji="1" lang="zh-CN" altLang="en-US" dirty="0"/>
              <a:t>执行器末端放大图：</a:t>
            </a:r>
            <a:endParaRPr kumimoji="1" lang="en-US" altLang="zh-CN" dirty="0"/>
          </a:p>
          <a:p>
            <a:r>
              <a:rPr kumimoji="1" lang="zh-CN" altLang="en-US" dirty="0"/>
              <a:t>激光笔就别在这里，无法保证激光笔射出的光束与传送带平面垂直。</a:t>
            </a:r>
          </a:p>
        </p:txBody>
      </p:sp>
    </p:spTree>
    <p:extLst>
      <p:ext uri="{BB962C8B-B14F-4D97-AF65-F5344CB8AC3E}">
        <p14:creationId xmlns:p14="http://schemas.microsoft.com/office/powerpoint/2010/main" val="3099843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290D-6AFA-D243-8AB2-F6E70AE25A9D}"/>
              </a:ext>
            </a:extLst>
          </p:cNvPr>
          <p:cNvSpPr txBox="1"/>
          <p:nvPr/>
        </p:nvSpPr>
        <p:spPr>
          <a:xfrm>
            <a:off x="228783" y="332240"/>
            <a:ext cx="7552482" cy="461665"/>
          </a:xfrm>
          <a:prstGeom prst="rect">
            <a:avLst/>
          </a:prstGeom>
          <a:noFill/>
        </p:spPr>
        <p:txBody>
          <a:bodyPr wrap="square" rtlCol="0">
            <a:spAutoFit/>
          </a:bodyPr>
          <a:lstStyle/>
          <a:p>
            <a:r>
              <a:rPr kumimoji="1" lang="en-US" altLang="zh-CN" sz="2400" dirty="0"/>
              <a:t>3.1 </a:t>
            </a:r>
            <a:r>
              <a:rPr kumimoji="1" lang="zh-CN" altLang="en-US" sz="2400" dirty="0"/>
              <a:t>用激光笔走点造成的不精确问题</a:t>
            </a:r>
          </a:p>
        </p:txBody>
      </p:sp>
      <p:sp>
        <p:nvSpPr>
          <p:cNvPr id="2" name="文本框 1">
            <a:extLst>
              <a:ext uri="{FF2B5EF4-FFF2-40B4-BE49-F238E27FC236}">
                <a16:creationId xmlns:a16="http://schemas.microsoft.com/office/drawing/2014/main" id="{199433B9-D969-0249-AC47-8526C8AC1EBB}"/>
              </a:ext>
            </a:extLst>
          </p:cNvPr>
          <p:cNvSpPr txBox="1"/>
          <p:nvPr/>
        </p:nvSpPr>
        <p:spPr>
          <a:xfrm>
            <a:off x="881062" y="1112276"/>
            <a:ext cx="9558337" cy="4385111"/>
          </a:xfrm>
          <a:prstGeom prst="rect">
            <a:avLst/>
          </a:prstGeom>
          <a:noFill/>
        </p:spPr>
        <p:txBody>
          <a:bodyPr wrap="square" rtlCol="0">
            <a:spAutoFit/>
          </a:bodyPr>
          <a:lstStyle/>
          <a:p>
            <a:pPr>
              <a:lnSpc>
                <a:spcPct val="130000"/>
              </a:lnSpc>
            </a:pPr>
            <a:r>
              <a:rPr kumimoji="1" lang="zh-CN" altLang="en-US" dirty="0"/>
              <a:t>这种走点方式会造成如下问题：</a:t>
            </a:r>
            <a:endParaRPr kumimoji="1" lang="en-US" altLang="zh-CN" dirty="0"/>
          </a:p>
          <a:p>
            <a:pPr>
              <a:lnSpc>
                <a:spcPct val="130000"/>
              </a:lnSpc>
            </a:pPr>
            <a:r>
              <a:rPr kumimoji="1" lang="zh-CN" altLang="en-US" dirty="0"/>
              <a:t>       </a:t>
            </a:r>
            <a:r>
              <a:rPr kumimoji="1" lang="en-US" altLang="zh-CN" dirty="0"/>
              <a:t>(1)</a:t>
            </a:r>
            <a:r>
              <a:rPr kumimoji="1" lang="zh-CN" altLang="en-US" dirty="0"/>
              <a:t>机器人执行器末端安装的是吸盘，而激光笔别在吸盘的的一个角上。这就保证激光笔射下的光点的坐标与机器人末端执行器走到的坐标会有一个固定的偏差值；</a:t>
            </a:r>
            <a:endParaRPr kumimoji="1" lang="en-US" altLang="zh-CN" dirty="0"/>
          </a:p>
          <a:p>
            <a:pPr>
              <a:lnSpc>
                <a:spcPct val="130000"/>
              </a:lnSpc>
            </a:pPr>
            <a:r>
              <a:rPr kumimoji="1" lang="zh-CN" altLang="en-US" dirty="0"/>
              <a:t>       </a:t>
            </a:r>
            <a:r>
              <a:rPr kumimoji="1" lang="en-US" altLang="zh-CN" dirty="0"/>
              <a:t>(2)</a:t>
            </a:r>
            <a:r>
              <a:rPr kumimoji="1" lang="zh-CN" altLang="en-US" dirty="0"/>
              <a:t>不垂直问题。无法保证激光笔射出的光束（看作一条射线）与传送带平面是垂直的，这也会导致机器人末端执行器走到的坐标与光束落在传送带上的坐标有偏差；</a:t>
            </a:r>
            <a:endParaRPr kumimoji="1" lang="en-US" altLang="zh-CN" dirty="0"/>
          </a:p>
          <a:p>
            <a:pPr>
              <a:lnSpc>
                <a:spcPct val="130000"/>
              </a:lnSpc>
            </a:pPr>
            <a:r>
              <a:rPr kumimoji="1" lang="zh-CN" altLang="en-US" dirty="0"/>
              <a:t>       </a:t>
            </a:r>
            <a:r>
              <a:rPr kumimoji="1" lang="en-US" altLang="zh-CN" dirty="0"/>
              <a:t>(3)</a:t>
            </a:r>
            <a:r>
              <a:rPr kumimoji="1" lang="zh-CN" altLang="en-US" dirty="0"/>
              <a:t>第三个问题，这是我的问题。我昨天上午用激光笔走了棋盘格上的</a:t>
            </a:r>
            <a:r>
              <a:rPr kumimoji="1" lang="en-US" altLang="zh-CN" dirty="0"/>
              <a:t>9</a:t>
            </a:r>
            <a:r>
              <a:rPr kumimoji="1" lang="zh-CN" altLang="en-US" dirty="0"/>
              <a:t>个点，用来计算世界平面坐标系与机器人平面坐标系之间的单应矩阵。走完点后去吃饭我把固定在末端执行器上的激光笔取下来了。然后下午做测试一的时候，需要用走点的方式量出那</a:t>
            </a:r>
            <a:r>
              <a:rPr kumimoji="1" lang="en-US" altLang="zh-CN" dirty="0"/>
              <a:t>5</a:t>
            </a:r>
            <a:r>
              <a:rPr kumimoji="1" lang="zh-CN" altLang="en-US" dirty="0"/>
              <a:t>个待抓取物体在机器人坐标系下的坐标，作为参照。于是乎我又只能重新把激光笔固定到末端执行器上。</a:t>
            </a:r>
            <a:endParaRPr kumimoji="1" lang="en-US" altLang="zh-CN" dirty="0"/>
          </a:p>
          <a:p>
            <a:pPr>
              <a:lnSpc>
                <a:spcPct val="130000"/>
              </a:lnSpc>
            </a:pPr>
            <a:r>
              <a:rPr kumimoji="1" lang="zh-CN" altLang="en-US" dirty="0"/>
              <a:t>       好家伙，这一取下一固定，激光笔的位置和角度肯定会有所变化，再加上走出的坐标值又比较大，这里可能会带来一些误差。这个第</a:t>
            </a:r>
            <a:r>
              <a:rPr kumimoji="1" lang="en-US" altLang="zh-CN" dirty="0"/>
              <a:t>(3)</a:t>
            </a:r>
            <a:r>
              <a:rPr kumimoji="1" lang="zh-CN" altLang="en-US" dirty="0"/>
              <a:t>点误差我认为也是影响测试一结果（第</a:t>
            </a:r>
            <a:r>
              <a:rPr kumimoji="1" lang="en-US" altLang="zh-CN" dirty="0"/>
              <a:t>9</a:t>
            </a:r>
            <a:r>
              <a:rPr kumimoji="1" lang="zh-CN" altLang="en-US" dirty="0"/>
              <a:t>张</a:t>
            </a:r>
            <a:r>
              <a:rPr kumimoji="1" lang="en-US" altLang="zh-CN" dirty="0"/>
              <a:t>PPT</a:t>
            </a:r>
            <a:r>
              <a:rPr kumimoji="1" lang="zh-CN" altLang="en-US" dirty="0"/>
              <a:t>）的主要因素。</a:t>
            </a:r>
          </a:p>
        </p:txBody>
      </p:sp>
    </p:spTree>
    <p:extLst>
      <p:ext uri="{BB962C8B-B14F-4D97-AF65-F5344CB8AC3E}">
        <p14:creationId xmlns:p14="http://schemas.microsoft.com/office/powerpoint/2010/main" val="2253418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290D-6AFA-D243-8AB2-F6E70AE25A9D}"/>
              </a:ext>
            </a:extLst>
          </p:cNvPr>
          <p:cNvSpPr txBox="1"/>
          <p:nvPr/>
        </p:nvSpPr>
        <p:spPr>
          <a:xfrm>
            <a:off x="354293" y="269531"/>
            <a:ext cx="6023357" cy="461665"/>
          </a:xfrm>
          <a:prstGeom prst="rect">
            <a:avLst/>
          </a:prstGeom>
          <a:noFill/>
        </p:spPr>
        <p:txBody>
          <a:bodyPr wrap="square" rtlCol="0">
            <a:spAutoFit/>
          </a:bodyPr>
          <a:lstStyle/>
          <a:p>
            <a:r>
              <a:rPr kumimoji="1" lang="zh-CN" altLang="en-US" sz="2400" dirty="0"/>
              <a:t>针对问题</a:t>
            </a:r>
            <a:r>
              <a:rPr kumimoji="1" lang="en-US" altLang="zh-CN" sz="2400" dirty="0"/>
              <a:t>(1)</a:t>
            </a:r>
            <a:r>
              <a:rPr kumimoji="1" lang="zh-CN" altLang="en-US" sz="2400" dirty="0"/>
              <a:t>，来做如下分析：</a:t>
            </a:r>
          </a:p>
        </p:txBody>
      </p:sp>
      <p:pic>
        <p:nvPicPr>
          <p:cNvPr id="3" name="图片 2">
            <a:extLst>
              <a:ext uri="{FF2B5EF4-FFF2-40B4-BE49-F238E27FC236}">
                <a16:creationId xmlns:a16="http://schemas.microsoft.com/office/drawing/2014/main" id="{3B0A0678-5CDE-094E-ACD5-552AEF2C4081}"/>
              </a:ext>
            </a:extLst>
          </p:cNvPr>
          <p:cNvPicPr>
            <a:picLocks noChangeAspect="1"/>
          </p:cNvPicPr>
          <p:nvPr/>
        </p:nvPicPr>
        <p:blipFill>
          <a:blip r:embed="rId2"/>
          <a:stretch>
            <a:fillRect/>
          </a:stretch>
        </p:blipFill>
        <p:spPr>
          <a:xfrm>
            <a:off x="7044003" y="0"/>
            <a:ext cx="2895914" cy="6858000"/>
          </a:xfrm>
          <a:prstGeom prst="rect">
            <a:avLst/>
          </a:prstGeom>
        </p:spPr>
      </p:pic>
      <p:sp>
        <p:nvSpPr>
          <p:cNvPr id="5" name="下箭头 4">
            <a:extLst>
              <a:ext uri="{FF2B5EF4-FFF2-40B4-BE49-F238E27FC236}">
                <a16:creationId xmlns:a16="http://schemas.microsoft.com/office/drawing/2014/main" id="{FA1FD087-B95C-204A-AF61-B76F49CF4A03}"/>
              </a:ext>
            </a:extLst>
          </p:cNvPr>
          <p:cNvSpPr/>
          <p:nvPr/>
        </p:nvSpPr>
        <p:spPr>
          <a:xfrm>
            <a:off x="6987121" y="3807024"/>
            <a:ext cx="213780" cy="2322314"/>
          </a:xfrm>
          <a:prstGeom prst="downArrow">
            <a:avLst/>
          </a:prstGeom>
          <a:solidFill>
            <a:srgbClr val="FF02FF"/>
          </a:solidFill>
          <a:ln>
            <a:solidFill>
              <a:srgbClr val="FF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下箭头 5">
            <a:extLst>
              <a:ext uri="{FF2B5EF4-FFF2-40B4-BE49-F238E27FC236}">
                <a16:creationId xmlns:a16="http://schemas.microsoft.com/office/drawing/2014/main" id="{51FCE953-D886-B24E-81FD-C8E3679E13A4}"/>
              </a:ext>
            </a:extLst>
          </p:cNvPr>
          <p:cNvSpPr/>
          <p:nvPr/>
        </p:nvSpPr>
        <p:spPr>
          <a:xfrm rot="16200000">
            <a:off x="8098488" y="2630138"/>
            <a:ext cx="154248" cy="2251109"/>
          </a:xfrm>
          <a:prstGeom prst="downArrow">
            <a:avLst/>
          </a:prstGeom>
          <a:solidFill>
            <a:srgbClr val="FF02FF"/>
          </a:solidFill>
          <a:ln>
            <a:solidFill>
              <a:srgbClr val="FF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6DDC6C9F-DB2C-E84B-8266-EA1459668EDB}"/>
              </a:ext>
            </a:extLst>
          </p:cNvPr>
          <p:cNvSpPr txBox="1"/>
          <p:nvPr/>
        </p:nvSpPr>
        <p:spPr>
          <a:xfrm>
            <a:off x="6734617" y="3558130"/>
            <a:ext cx="359394" cy="369332"/>
          </a:xfrm>
          <a:prstGeom prst="rect">
            <a:avLst/>
          </a:prstGeom>
          <a:noFill/>
        </p:spPr>
        <p:txBody>
          <a:bodyPr wrap="none" rtlCol="0">
            <a:spAutoFit/>
          </a:bodyPr>
          <a:lstStyle/>
          <a:p>
            <a:r>
              <a:rPr kumimoji="1" lang="en-US" altLang="zh-CN" b="1" dirty="0">
                <a:solidFill>
                  <a:srgbClr val="FF02FF"/>
                </a:solidFill>
              </a:rPr>
              <a:t>O</a:t>
            </a:r>
            <a:endParaRPr kumimoji="1" lang="zh-CN" altLang="en-US" b="1" dirty="0">
              <a:solidFill>
                <a:srgbClr val="FF02FF"/>
              </a:solidFill>
            </a:endParaRPr>
          </a:p>
        </p:txBody>
      </p:sp>
      <p:sp>
        <p:nvSpPr>
          <p:cNvPr id="8" name="文本框 7">
            <a:extLst>
              <a:ext uri="{FF2B5EF4-FFF2-40B4-BE49-F238E27FC236}">
                <a16:creationId xmlns:a16="http://schemas.microsoft.com/office/drawing/2014/main" id="{A7A70DA8-0A63-E34C-B665-9226F3B2D290}"/>
              </a:ext>
            </a:extLst>
          </p:cNvPr>
          <p:cNvSpPr txBox="1"/>
          <p:nvPr/>
        </p:nvSpPr>
        <p:spPr>
          <a:xfrm>
            <a:off x="7090336" y="6028490"/>
            <a:ext cx="300082" cy="369332"/>
          </a:xfrm>
          <a:prstGeom prst="rect">
            <a:avLst/>
          </a:prstGeom>
          <a:noFill/>
        </p:spPr>
        <p:txBody>
          <a:bodyPr wrap="none" rtlCol="0">
            <a:spAutoFit/>
          </a:bodyPr>
          <a:lstStyle/>
          <a:p>
            <a:r>
              <a:rPr kumimoji="1" lang="en-US" altLang="zh-CN" b="1" dirty="0">
                <a:solidFill>
                  <a:srgbClr val="FF02FF"/>
                </a:solidFill>
              </a:rPr>
              <a:t>x</a:t>
            </a:r>
            <a:endParaRPr kumimoji="1" lang="zh-CN" altLang="en-US" b="1" dirty="0">
              <a:solidFill>
                <a:srgbClr val="FF02FF"/>
              </a:solidFill>
            </a:endParaRPr>
          </a:p>
        </p:txBody>
      </p:sp>
      <p:sp>
        <p:nvSpPr>
          <p:cNvPr id="9" name="文本框 8">
            <a:extLst>
              <a:ext uri="{FF2B5EF4-FFF2-40B4-BE49-F238E27FC236}">
                <a16:creationId xmlns:a16="http://schemas.microsoft.com/office/drawing/2014/main" id="{06AE0F0B-2B16-654C-A0DA-9F4D857D8177}"/>
              </a:ext>
            </a:extLst>
          </p:cNvPr>
          <p:cNvSpPr txBox="1"/>
          <p:nvPr/>
        </p:nvSpPr>
        <p:spPr>
          <a:xfrm>
            <a:off x="9301167" y="3478807"/>
            <a:ext cx="301686" cy="369332"/>
          </a:xfrm>
          <a:prstGeom prst="rect">
            <a:avLst/>
          </a:prstGeom>
          <a:noFill/>
        </p:spPr>
        <p:txBody>
          <a:bodyPr wrap="none" rtlCol="0">
            <a:spAutoFit/>
          </a:bodyPr>
          <a:lstStyle/>
          <a:p>
            <a:r>
              <a:rPr kumimoji="1" lang="en-US" altLang="zh-CN" b="1" dirty="0">
                <a:solidFill>
                  <a:srgbClr val="FF02FF"/>
                </a:solidFill>
              </a:rPr>
              <a:t>y</a:t>
            </a:r>
            <a:endParaRPr kumimoji="1" lang="zh-CN" altLang="en-US" b="1" dirty="0">
              <a:solidFill>
                <a:srgbClr val="FF02FF"/>
              </a:solidFill>
            </a:endParaRPr>
          </a:p>
        </p:txBody>
      </p:sp>
      <p:sp>
        <p:nvSpPr>
          <p:cNvPr id="2" name="文本框 1">
            <a:extLst>
              <a:ext uri="{FF2B5EF4-FFF2-40B4-BE49-F238E27FC236}">
                <a16:creationId xmlns:a16="http://schemas.microsoft.com/office/drawing/2014/main" id="{0420B9CC-7F25-5E45-BC26-04B000BBE74F}"/>
              </a:ext>
            </a:extLst>
          </p:cNvPr>
          <p:cNvSpPr txBox="1"/>
          <p:nvPr/>
        </p:nvSpPr>
        <p:spPr>
          <a:xfrm>
            <a:off x="10160675" y="2164466"/>
            <a:ext cx="2031325" cy="338554"/>
          </a:xfrm>
          <a:prstGeom prst="rect">
            <a:avLst/>
          </a:prstGeom>
          <a:noFill/>
        </p:spPr>
        <p:txBody>
          <a:bodyPr wrap="none" rtlCol="0">
            <a:spAutoFit/>
          </a:bodyPr>
          <a:lstStyle/>
          <a:p>
            <a:r>
              <a:rPr kumimoji="1" lang="zh-CN" altLang="en-US" sz="1600" dirty="0">
                <a:solidFill>
                  <a:srgbClr val="FF02FF"/>
                </a:solidFill>
              </a:rPr>
              <a:t>真实的机器人坐标系</a:t>
            </a:r>
          </a:p>
        </p:txBody>
      </p:sp>
      <p:sp>
        <p:nvSpPr>
          <p:cNvPr id="10" name="上箭头 9">
            <a:extLst>
              <a:ext uri="{FF2B5EF4-FFF2-40B4-BE49-F238E27FC236}">
                <a16:creationId xmlns:a16="http://schemas.microsoft.com/office/drawing/2014/main" id="{AA92D312-0B60-664E-9BB4-1E808BAAC94A}"/>
              </a:ext>
            </a:extLst>
          </p:cNvPr>
          <p:cNvSpPr/>
          <p:nvPr/>
        </p:nvSpPr>
        <p:spPr>
          <a:xfrm rot="10800000">
            <a:off x="6771195" y="3954612"/>
            <a:ext cx="231465" cy="2565628"/>
          </a:xfrm>
          <a:prstGeom prst="upArrow">
            <a:avLst/>
          </a:prstGeom>
          <a:solidFill>
            <a:srgbClr val="00FDFF"/>
          </a:solid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04A61225-86EE-2749-82BD-791C23C15E86}"/>
              </a:ext>
            </a:extLst>
          </p:cNvPr>
          <p:cNvSpPr txBox="1"/>
          <p:nvPr/>
        </p:nvSpPr>
        <p:spPr>
          <a:xfrm>
            <a:off x="6495092" y="3830729"/>
            <a:ext cx="359394" cy="369332"/>
          </a:xfrm>
          <a:prstGeom prst="rect">
            <a:avLst/>
          </a:prstGeom>
          <a:noFill/>
        </p:spPr>
        <p:txBody>
          <a:bodyPr wrap="none" rtlCol="0">
            <a:spAutoFit/>
          </a:bodyPr>
          <a:lstStyle/>
          <a:p>
            <a:r>
              <a:rPr kumimoji="1" lang="en-US" altLang="zh-CN" b="1" dirty="0">
                <a:solidFill>
                  <a:srgbClr val="00FDFF"/>
                </a:solidFill>
              </a:rPr>
              <a:t>O</a:t>
            </a:r>
            <a:endParaRPr kumimoji="1" lang="zh-CN" altLang="en-US" b="1" dirty="0">
              <a:solidFill>
                <a:srgbClr val="00FDFF"/>
              </a:solidFill>
            </a:endParaRPr>
          </a:p>
        </p:txBody>
      </p:sp>
      <p:sp>
        <p:nvSpPr>
          <p:cNvPr id="13" name="文本框 12">
            <a:extLst>
              <a:ext uri="{FF2B5EF4-FFF2-40B4-BE49-F238E27FC236}">
                <a16:creationId xmlns:a16="http://schemas.microsoft.com/office/drawing/2014/main" id="{96058335-D3B0-8645-B37B-E968BA9E7EAE}"/>
              </a:ext>
            </a:extLst>
          </p:cNvPr>
          <p:cNvSpPr txBox="1"/>
          <p:nvPr/>
        </p:nvSpPr>
        <p:spPr>
          <a:xfrm>
            <a:off x="6554404" y="6391452"/>
            <a:ext cx="300082" cy="369332"/>
          </a:xfrm>
          <a:prstGeom prst="rect">
            <a:avLst/>
          </a:prstGeom>
          <a:noFill/>
        </p:spPr>
        <p:txBody>
          <a:bodyPr wrap="none" rtlCol="0">
            <a:spAutoFit/>
          </a:bodyPr>
          <a:lstStyle/>
          <a:p>
            <a:r>
              <a:rPr kumimoji="1" lang="en-US" altLang="zh-CN" b="1" dirty="0">
                <a:solidFill>
                  <a:srgbClr val="00FDFF"/>
                </a:solidFill>
              </a:rPr>
              <a:t>x</a:t>
            </a:r>
            <a:endParaRPr kumimoji="1" lang="zh-CN" altLang="en-US" b="1" dirty="0">
              <a:solidFill>
                <a:srgbClr val="00FDFF"/>
              </a:solidFill>
            </a:endParaRPr>
          </a:p>
        </p:txBody>
      </p:sp>
      <p:sp>
        <p:nvSpPr>
          <p:cNvPr id="14" name="文本框 13">
            <a:extLst>
              <a:ext uri="{FF2B5EF4-FFF2-40B4-BE49-F238E27FC236}">
                <a16:creationId xmlns:a16="http://schemas.microsoft.com/office/drawing/2014/main" id="{6D7CAFA3-A419-8849-814B-928548DE87C8}"/>
              </a:ext>
            </a:extLst>
          </p:cNvPr>
          <p:cNvSpPr txBox="1"/>
          <p:nvPr/>
        </p:nvSpPr>
        <p:spPr>
          <a:xfrm>
            <a:off x="9086899" y="3897583"/>
            <a:ext cx="301686" cy="369332"/>
          </a:xfrm>
          <a:prstGeom prst="rect">
            <a:avLst/>
          </a:prstGeom>
          <a:noFill/>
        </p:spPr>
        <p:txBody>
          <a:bodyPr wrap="none" rtlCol="0">
            <a:spAutoFit/>
          </a:bodyPr>
          <a:lstStyle/>
          <a:p>
            <a:r>
              <a:rPr kumimoji="1" lang="en-US" altLang="zh-CN" b="1" dirty="0">
                <a:solidFill>
                  <a:srgbClr val="00FDFF"/>
                </a:solidFill>
              </a:rPr>
              <a:t>y</a:t>
            </a:r>
            <a:endParaRPr kumimoji="1" lang="zh-CN" altLang="en-US" b="1" dirty="0">
              <a:solidFill>
                <a:srgbClr val="00FDFF"/>
              </a:solidFill>
            </a:endParaRPr>
          </a:p>
        </p:txBody>
      </p:sp>
      <p:sp>
        <p:nvSpPr>
          <p:cNvPr id="15" name="文本框 14">
            <a:extLst>
              <a:ext uri="{FF2B5EF4-FFF2-40B4-BE49-F238E27FC236}">
                <a16:creationId xmlns:a16="http://schemas.microsoft.com/office/drawing/2014/main" id="{0D9136CD-F1D2-5249-93EE-0895FC7D0BF2}"/>
              </a:ext>
            </a:extLst>
          </p:cNvPr>
          <p:cNvSpPr txBox="1"/>
          <p:nvPr/>
        </p:nvSpPr>
        <p:spPr>
          <a:xfrm>
            <a:off x="10160674" y="2677816"/>
            <a:ext cx="2031325" cy="338554"/>
          </a:xfrm>
          <a:prstGeom prst="rect">
            <a:avLst/>
          </a:prstGeom>
          <a:noFill/>
        </p:spPr>
        <p:txBody>
          <a:bodyPr wrap="none" rtlCol="0">
            <a:spAutoFit/>
          </a:bodyPr>
          <a:lstStyle/>
          <a:p>
            <a:r>
              <a:rPr kumimoji="1" lang="zh-CN" altLang="en-US" sz="1600" dirty="0">
                <a:solidFill>
                  <a:srgbClr val="00FDFF"/>
                </a:solidFill>
              </a:rPr>
              <a:t>测量值机器人坐标系</a:t>
            </a:r>
          </a:p>
        </p:txBody>
      </p:sp>
      <p:sp>
        <p:nvSpPr>
          <p:cNvPr id="11" name="上箭头 10">
            <a:extLst>
              <a:ext uri="{FF2B5EF4-FFF2-40B4-BE49-F238E27FC236}">
                <a16:creationId xmlns:a16="http://schemas.microsoft.com/office/drawing/2014/main" id="{65125E5F-7728-2C43-8EF0-C81F7EF6F28C}"/>
              </a:ext>
            </a:extLst>
          </p:cNvPr>
          <p:cNvSpPr/>
          <p:nvPr/>
        </p:nvSpPr>
        <p:spPr>
          <a:xfrm rot="5400000">
            <a:off x="7889480" y="2806640"/>
            <a:ext cx="174930" cy="2300835"/>
          </a:xfrm>
          <a:prstGeom prst="upArrow">
            <a:avLst/>
          </a:prstGeom>
          <a:solidFill>
            <a:srgbClr val="00FDFF"/>
          </a:solid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A4848F38-D4FA-F042-B591-B6E110773F8D}"/>
              </a:ext>
            </a:extLst>
          </p:cNvPr>
          <p:cNvSpPr txBox="1"/>
          <p:nvPr/>
        </p:nvSpPr>
        <p:spPr>
          <a:xfrm>
            <a:off x="219217" y="922439"/>
            <a:ext cx="6767904" cy="2800767"/>
          </a:xfrm>
          <a:prstGeom prst="rect">
            <a:avLst/>
          </a:prstGeom>
          <a:noFill/>
        </p:spPr>
        <p:txBody>
          <a:bodyPr wrap="square" rtlCol="0">
            <a:spAutoFit/>
          </a:bodyPr>
          <a:lstStyle/>
          <a:p>
            <a:r>
              <a:rPr kumimoji="1" lang="zh-CN" altLang="en-US" sz="1600" dirty="0"/>
              <a:t>       假设我们用激光笔走点时，得到的是走的点在 测量值机器人坐标系 </a:t>
            </a:r>
            <a:endParaRPr kumimoji="1" lang="en-US" altLang="zh-CN" sz="1600" dirty="0"/>
          </a:p>
          <a:p>
            <a:r>
              <a:rPr kumimoji="1" lang="zh-CN" altLang="en-US" sz="1600" dirty="0"/>
              <a:t>中的坐标。经分析可知，对于同一个固定不动的物体，它在 真实机器人坐标系 中的坐标值相比于其在 测量值机器人坐标系 中的坐标值，</a:t>
            </a:r>
            <a:r>
              <a:rPr kumimoji="1" lang="en-US" altLang="zh-CN" sz="1600" dirty="0"/>
              <a:t>x</a:t>
            </a:r>
            <a:r>
              <a:rPr kumimoji="1" lang="zh-CN" altLang="en-US" sz="1600" dirty="0"/>
              <a:t>坐标值偏大，</a:t>
            </a:r>
            <a:r>
              <a:rPr kumimoji="1" lang="en-US" altLang="zh-CN" sz="1600" dirty="0"/>
              <a:t>y</a:t>
            </a:r>
            <a:r>
              <a:rPr kumimoji="1" lang="zh-CN" altLang="en-US" sz="1600" dirty="0"/>
              <a:t>坐标值偏小。</a:t>
            </a:r>
            <a:endParaRPr kumimoji="1" lang="en-US" altLang="zh-CN" sz="1600" dirty="0"/>
          </a:p>
          <a:p>
            <a:r>
              <a:rPr kumimoji="1" lang="zh-CN" altLang="en-US" sz="1600" dirty="0"/>
              <a:t>       所以，我们通过激光笔走点所求得的</a:t>
            </a:r>
            <a:r>
              <a:rPr kumimoji="1" lang="en-US" altLang="zh-CN" sz="1600" dirty="0" err="1"/>
              <a:t>H_v</a:t>
            </a:r>
            <a:r>
              <a:rPr kumimoji="1" lang="zh-CN" altLang="en-US" sz="1600" dirty="0"/>
              <a:t>矩阵，是 世界坐标系 和 测量值机器人坐标系 之间的坐标转换矩阵。同样，我们在</a:t>
            </a:r>
            <a:r>
              <a:rPr kumimoji="1" lang="en-US" altLang="zh-CN" sz="1600" dirty="0"/>
              <a:t>task5</a:t>
            </a:r>
            <a:r>
              <a:rPr kumimoji="1" lang="zh-CN" altLang="en-US" sz="1600" dirty="0"/>
              <a:t>中，所使用的是待抓取物体在 测量值机器人坐标系 的真实坐标与算出的待抓取物体在 测量值机器人坐标系 的坐标进行坐标值对比。</a:t>
            </a:r>
            <a:endParaRPr kumimoji="1" lang="en-US" altLang="zh-CN" sz="1600" dirty="0"/>
          </a:p>
          <a:p>
            <a:r>
              <a:rPr kumimoji="1" lang="zh-CN" altLang="en-US" sz="1600" dirty="0"/>
              <a:t>       所以，结论是：问题</a:t>
            </a:r>
            <a:r>
              <a:rPr kumimoji="1" lang="en-US" altLang="zh-CN" sz="1600" dirty="0"/>
              <a:t>(1)</a:t>
            </a:r>
            <a:r>
              <a:rPr kumimoji="1" lang="zh-CN" altLang="en-US" sz="1600" dirty="0"/>
              <a:t>不会影响被比较者和比较者坐标相对差值。也就是说，你现在算出来差了</a:t>
            </a:r>
            <a:r>
              <a:rPr kumimoji="1" lang="en-US" altLang="zh-CN" sz="1600" dirty="0"/>
              <a:t>30mm</a:t>
            </a:r>
            <a:r>
              <a:rPr kumimoji="1" lang="zh-CN" altLang="en-US" sz="1600" dirty="0"/>
              <a:t>那就是真的误差有</a:t>
            </a:r>
            <a:r>
              <a:rPr kumimoji="1" lang="en-US" altLang="zh-CN" sz="1600" dirty="0"/>
              <a:t>30mm</a:t>
            </a:r>
            <a:r>
              <a:rPr kumimoji="1" lang="zh-CN" altLang="en-US" sz="1600" dirty="0"/>
              <a:t>。</a:t>
            </a:r>
            <a:endParaRPr kumimoji="1" lang="en-US" altLang="zh-CN" sz="1600" dirty="0"/>
          </a:p>
          <a:p>
            <a:r>
              <a:rPr kumimoji="1" lang="zh-CN" altLang="en-US" sz="1600" dirty="0"/>
              <a:t>       </a:t>
            </a:r>
          </a:p>
        </p:txBody>
      </p:sp>
    </p:spTree>
    <p:extLst>
      <p:ext uri="{BB962C8B-B14F-4D97-AF65-F5344CB8AC3E}">
        <p14:creationId xmlns:p14="http://schemas.microsoft.com/office/powerpoint/2010/main" val="3938810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290D-6AFA-D243-8AB2-F6E70AE25A9D}"/>
              </a:ext>
            </a:extLst>
          </p:cNvPr>
          <p:cNvSpPr txBox="1"/>
          <p:nvPr/>
        </p:nvSpPr>
        <p:spPr>
          <a:xfrm>
            <a:off x="2963119" y="2766951"/>
            <a:ext cx="6065134" cy="584775"/>
          </a:xfrm>
          <a:prstGeom prst="rect">
            <a:avLst/>
          </a:prstGeom>
          <a:noFill/>
        </p:spPr>
        <p:txBody>
          <a:bodyPr wrap="square" rtlCol="0">
            <a:spAutoFit/>
          </a:bodyPr>
          <a:lstStyle/>
          <a:p>
            <a:r>
              <a:rPr kumimoji="1" lang="en-US" altLang="zh-CN" sz="3200" dirty="0"/>
              <a:t>Part 1. </a:t>
            </a:r>
            <a:r>
              <a:rPr kumimoji="1" lang="zh-CN" altLang="en-US" sz="3200" dirty="0"/>
              <a:t>实际抓取及测试流程介绍</a:t>
            </a:r>
          </a:p>
        </p:txBody>
      </p:sp>
    </p:spTree>
    <p:extLst>
      <p:ext uri="{BB962C8B-B14F-4D97-AF65-F5344CB8AC3E}">
        <p14:creationId xmlns:p14="http://schemas.microsoft.com/office/powerpoint/2010/main" val="3258946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290D-6AFA-D243-8AB2-F6E70AE25A9D}"/>
              </a:ext>
            </a:extLst>
          </p:cNvPr>
          <p:cNvSpPr txBox="1"/>
          <p:nvPr/>
        </p:nvSpPr>
        <p:spPr>
          <a:xfrm>
            <a:off x="486890" y="237506"/>
            <a:ext cx="9352947" cy="584775"/>
          </a:xfrm>
          <a:prstGeom prst="rect">
            <a:avLst/>
          </a:prstGeom>
          <a:noFill/>
        </p:spPr>
        <p:txBody>
          <a:bodyPr wrap="square" rtlCol="0">
            <a:spAutoFit/>
          </a:bodyPr>
          <a:lstStyle/>
          <a:p>
            <a:r>
              <a:rPr kumimoji="1" lang="en-US" altLang="zh-CN" sz="3200" dirty="0"/>
              <a:t>1.1</a:t>
            </a:r>
            <a:r>
              <a:rPr kumimoji="1" lang="zh-CN" altLang="en-US" sz="3200" dirty="0"/>
              <a:t> 实际抓取流程介绍</a:t>
            </a:r>
            <a:r>
              <a:rPr kumimoji="1" lang="en-US" altLang="zh-CN" sz="3200" dirty="0"/>
              <a:t>——</a:t>
            </a:r>
            <a:r>
              <a:rPr kumimoji="1" lang="zh-CN" altLang="en-US" sz="3200" dirty="0"/>
              <a:t>坐标系转换关系</a:t>
            </a:r>
          </a:p>
        </p:txBody>
      </p:sp>
      <p:cxnSp>
        <p:nvCxnSpPr>
          <p:cNvPr id="3" name="直线箭头连接符 2">
            <a:extLst>
              <a:ext uri="{FF2B5EF4-FFF2-40B4-BE49-F238E27FC236}">
                <a16:creationId xmlns:a16="http://schemas.microsoft.com/office/drawing/2014/main" id="{A35EBFA5-8A27-E646-B825-CB20DABE82F5}"/>
              </a:ext>
            </a:extLst>
          </p:cNvPr>
          <p:cNvCxnSpPr/>
          <p:nvPr/>
        </p:nvCxnSpPr>
        <p:spPr>
          <a:xfrm>
            <a:off x="1140031" y="2410691"/>
            <a:ext cx="108065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线箭头连接符 4">
            <a:extLst>
              <a:ext uri="{FF2B5EF4-FFF2-40B4-BE49-F238E27FC236}">
                <a16:creationId xmlns:a16="http://schemas.microsoft.com/office/drawing/2014/main" id="{21AD1674-0EC0-8F46-B8D6-7D9C733C53C2}"/>
              </a:ext>
            </a:extLst>
          </p:cNvPr>
          <p:cNvCxnSpPr>
            <a:cxnSpLocks/>
          </p:cNvCxnSpPr>
          <p:nvPr/>
        </p:nvCxnSpPr>
        <p:spPr>
          <a:xfrm>
            <a:off x="1140031" y="2410691"/>
            <a:ext cx="0" cy="8668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9B15398-3D15-FB43-9602-100F81073FBB}"/>
              </a:ext>
            </a:extLst>
          </p:cNvPr>
          <p:cNvSpPr txBox="1"/>
          <p:nvPr/>
        </p:nvSpPr>
        <p:spPr>
          <a:xfrm>
            <a:off x="1140031" y="3092924"/>
            <a:ext cx="329803" cy="369332"/>
          </a:xfrm>
          <a:prstGeom prst="rect">
            <a:avLst/>
          </a:prstGeom>
          <a:noFill/>
        </p:spPr>
        <p:txBody>
          <a:bodyPr wrap="square" rtlCol="0">
            <a:spAutoFit/>
          </a:bodyPr>
          <a:lstStyle/>
          <a:p>
            <a:r>
              <a:rPr kumimoji="1" lang="en-US" altLang="zh-CN" dirty="0">
                <a:solidFill>
                  <a:srgbClr val="FF0000"/>
                </a:solidFill>
              </a:rPr>
              <a:t>y</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8EC5AFD1-2CC4-084E-BF66-78B8F76FC7AC}"/>
              </a:ext>
            </a:extLst>
          </p:cNvPr>
          <p:cNvSpPr txBox="1"/>
          <p:nvPr/>
        </p:nvSpPr>
        <p:spPr>
          <a:xfrm>
            <a:off x="1948758" y="2382476"/>
            <a:ext cx="329803" cy="369332"/>
          </a:xfrm>
          <a:prstGeom prst="rect">
            <a:avLst/>
          </a:prstGeom>
          <a:noFill/>
        </p:spPr>
        <p:txBody>
          <a:bodyPr wrap="square" rtlCol="0">
            <a:spAutoFit/>
          </a:bodyPr>
          <a:lstStyle/>
          <a:p>
            <a:r>
              <a:rPr kumimoji="1" lang="en-US" altLang="zh-CN" dirty="0">
                <a:solidFill>
                  <a:srgbClr val="FF0000"/>
                </a:solidFill>
              </a:rPr>
              <a:t>x</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352743E8-69E6-0C48-BF20-3CECF5E073BC}"/>
              </a:ext>
            </a:extLst>
          </p:cNvPr>
          <p:cNvSpPr txBox="1"/>
          <p:nvPr/>
        </p:nvSpPr>
        <p:spPr>
          <a:xfrm>
            <a:off x="486890" y="3462256"/>
            <a:ext cx="2067357" cy="338554"/>
          </a:xfrm>
          <a:prstGeom prst="rect">
            <a:avLst/>
          </a:prstGeom>
          <a:noFill/>
        </p:spPr>
        <p:txBody>
          <a:bodyPr wrap="square" rtlCol="0">
            <a:spAutoFit/>
          </a:bodyPr>
          <a:lstStyle/>
          <a:p>
            <a:r>
              <a:rPr kumimoji="1" lang="en-US" altLang="zh-CN" sz="1600" dirty="0">
                <a:solidFill>
                  <a:srgbClr val="FF0000"/>
                </a:solidFill>
              </a:rPr>
              <a:t>1</a:t>
            </a:r>
            <a:r>
              <a:rPr kumimoji="1" lang="zh-CN" altLang="en-US" sz="1600" dirty="0">
                <a:solidFill>
                  <a:srgbClr val="FF0000"/>
                </a:solidFill>
              </a:rPr>
              <a:t>、图像平面坐标系</a:t>
            </a:r>
          </a:p>
        </p:txBody>
      </p:sp>
      <p:sp>
        <p:nvSpPr>
          <p:cNvPr id="11" name="右箭头 10">
            <a:extLst>
              <a:ext uri="{FF2B5EF4-FFF2-40B4-BE49-F238E27FC236}">
                <a16:creationId xmlns:a16="http://schemas.microsoft.com/office/drawing/2014/main" id="{02DD1734-5D65-694E-BD77-3276DF6549FD}"/>
              </a:ext>
            </a:extLst>
          </p:cNvPr>
          <p:cNvSpPr/>
          <p:nvPr/>
        </p:nvSpPr>
        <p:spPr>
          <a:xfrm>
            <a:off x="2554247" y="2687690"/>
            <a:ext cx="2504643" cy="248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C1A42E98-75C2-F242-8071-452615F2A56B}"/>
              </a:ext>
            </a:extLst>
          </p:cNvPr>
          <p:cNvCxnSpPr/>
          <p:nvPr/>
        </p:nvCxnSpPr>
        <p:spPr>
          <a:xfrm>
            <a:off x="5325033" y="2410691"/>
            <a:ext cx="1080655" cy="0"/>
          </a:xfrm>
          <a:prstGeom prst="straightConnector1">
            <a:avLst/>
          </a:prstGeom>
          <a:ln>
            <a:solidFill>
              <a:srgbClr val="FF8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D32999C3-CB97-B440-934D-CD27A83478BB}"/>
              </a:ext>
            </a:extLst>
          </p:cNvPr>
          <p:cNvCxnSpPr>
            <a:cxnSpLocks/>
          </p:cNvCxnSpPr>
          <p:nvPr/>
        </p:nvCxnSpPr>
        <p:spPr>
          <a:xfrm>
            <a:off x="5325033" y="2410691"/>
            <a:ext cx="0" cy="866899"/>
          </a:xfrm>
          <a:prstGeom prst="straightConnector1">
            <a:avLst/>
          </a:prstGeom>
          <a:ln>
            <a:solidFill>
              <a:srgbClr val="FF8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EDA24B7-AA31-E147-8AF8-66ABC102DD08}"/>
              </a:ext>
            </a:extLst>
          </p:cNvPr>
          <p:cNvSpPr txBox="1"/>
          <p:nvPr/>
        </p:nvSpPr>
        <p:spPr>
          <a:xfrm>
            <a:off x="5325033" y="3092924"/>
            <a:ext cx="329803" cy="369332"/>
          </a:xfrm>
          <a:prstGeom prst="rect">
            <a:avLst/>
          </a:prstGeom>
          <a:noFill/>
        </p:spPr>
        <p:txBody>
          <a:bodyPr wrap="square" rtlCol="0">
            <a:spAutoFit/>
          </a:bodyPr>
          <a:lstStyle/>
          <a:p>
            <a:r>
              <a:rPr kumimoji="1" lang="en-US" altLang="zh-CN" dirty="0">
                <a:solidFill>
                  <a:srgbClr val="FF8000"/>
                </a:solidFill>
              </a:rPr>
              <a:t>y</a:t>
            </a:r>
            <a:endParaRPr kumimoji="1" lang="zh-CN" altLang="en-US" dirty="0">
              <a:solidFill>
                <a:srgbClr val="FF8000"/>
              </a:solidFill>
            </a:endParaRPr>
          </a:p>
        </p:txBody>
      </p:sp>
      <p:sp>
        <p:nvSpPr>
          <p:cNvPr id="15" name="文本框 14">
            <a:extLst>
              <a:ext uri="{FF2B5EF4-FFF2-40B4-BE49-F238E27FC236}">
                <a16:creationId xmlns:a16="http://schemas.microsoft.com/office/drawing/2014/main" id="{1E00BF6A-CE00-5342-BA1A-793EDA4402BF}"/>
              </a:ext>
            </a:extLst>
          </p:cNvPr>
          <p:cNvSpPr txBox="1"/>
          <p:nvPr/>
        </p:nvSpPr>
        <p:spPr>
          <a:xfrm>
            <a:off x="6133760" y="2382476"/>
            <a:ext cx="329803" cy="369332"/>
          </a:xfrm>
          <a:prstGeom prst="rect">
            <a:avLst/>
          </a:prstGeom>
          <a:noFill/>
        </p:spPr>
        <p:txBody>
          <a:bodyPr wrap="square" rtlCol="0">
            <a:spAutoFit/>
          </a:bodyPr>
          <a:lstStyle/>
          <a:p>
            <a:r>
              <a:rPr kumimoji="1" lang="en-US" altLang="zh-CN" dirty="0">
                <a:solidFill>
                  <a:srgbClr val="FF8000"/>
                </a:solidFill>
              </a:rPr>
              <a:t>x</a:t>
            </a:r>
            <a:endParaRPr kumimoji="1" lang="zh-CN" altLang="en-US" dirty="0">
              <a:solidFill>
                <a:srgbClr val="FF8000"/>
              </a:solidFill>
            </a:endParaRPr>
          </a:p>
        </p:txBody>
      </p:sp>
      <p:sp>
        <p:nvSpPr>
          <p:cNvPr id="16" name="文本框 15">
            <a:extLst>
              <a:ext uri="{FF2B5EF4-FFF2-40B4-BE49-F238E27FC236}">
                <a16:creationId xmlns:a16="http://schemas.microsoft.com/office/drawing/2014/main" id="{3968AD67-5695-554C-B13A-273BE83E2B63}"/>
              </a:ext>
            </a:extLst>
          </p:cNvPr>
          <p:cNvSpPr txBox="1"/>
          <p:nvPr/>
        </p:nvSpPr>
        <p:spPr>
          <a:xfrm>
            <a:off x="4991470" y="3462256"/>
            <a:ext cx="2022787" cy="338554"/>
          </a:xfrm>
          <a:prstGeom prst="rect">
            <a:avLst/>
          </a:prstGeom>
          <a:noFill/>
        </p:spPr>
        <p:txBody>
          <a:bodyPr wrap="square" rtlCol="0">
            <a:spAutoFit/>
          </a:bodyPr>
          <a:lstStyle/>
          <a:p>
            <a:r>
              <a:rPr kumimoji="1" lang="en-US" altLang="zh-CN" sz="1600" dirty="0">
                <a:solidFill>
                  <a:srgbClr val="FF8000"/>
                </a:solidFill>
              </a:rPr>
              <a:t>2</a:t>
            </a:r>
            <a:r>
              <a:rPr kumimoji="1" lang="zh-CN" altLang="en-US" sz="1600" dirty="0">
                <a:solidFill>
                  <a:srgbClr val="FF8000"/>
                </a:solidFill>
              </a:rPr>
              <a:t>、世界平面坐标系</a:t>
            </a:r>
          </a:p>
        </p:txBody>
      </p:sp>
      <p:sp>
        <p:nvSpPr>
          <p:cNvPr id="17" name="文本框 16">
            <a:extLst>
              <a:ext uri="{FF2B5EF4-FFF2-40B4-BE49-F238E27FC236}">
                <a16:creationId xmlns:a16="http://schemas.microsoft.com/office/drawing/2014/main" id="{19611EB4-9384-2A4E-814C-F6850D05C8BD}"/>
              </a:ext>
            </a:extLst>
          </p:cNvPr>
          <p:cNvSpPr txBox="1"/>
          <p:nvPr/>
        </p:nvSpPr>
        <p:spPr>
          <a:xfrm>
            <a:off x="2577546" y="1049661"/>
            <a:ext cx="2413925" cy="1815882"/>
          </a:xfrm>
          <a:prstGeom prst="rect">
            <a:avLst/>
          </a:prstGeom>
          <a:noFill/>
        </p:spPr>
        <p:txBody>
          <a:bodyPr wrap="square" rtlCol="0">
            <a:spAutoFit/>
          </a:bodyPr>
          <a:lstStyle/>
          <a:p>
            <a:r>
              <a:rPr kumimoji="1" lang="en-US" altLang="zh-CN" sz="1400" dirty="0"/>
              <a:t>(1)</a:t>
            </a:r>
            <a:r>
              <a:rPr kumimoji="1" lang="en-US" altLang="zh-CN" sz="1400" b="1" dirty="0"/>
              <a:t> </a:t>
            </a:r>
            <a:r>
              <a:rPr kumimoji="1" lang="en-US" altLang="zh-CN" sz="1400" b="1" dirty="0" err="1"/>
              <a:t>T_img</a:t>
            </a:r>
            <a:r>
              <a:rPr kumimoji="1" lang="en-US" altLang="zh-CN" sz="1400" dirty="0"/>
              <a:t>:</a:t>
            </a:r>
            <a:r>
              <a:rPr kumimoji="1" lang="zh-CN" altLang="en-US" sz="1400" dirty="0"/>
              <a:t> 图像平面坐标系的标准化矩阵；</a:t>
            </a:r>
            <a:endParaRPr kumimoji="1" lang="en-US" altLang="zh-CN" sz="1400" dirty="0"/>
          </a:p>
          <a:p>
            <a:r>
              <a:rPr kumimoji="1" lang="en-US" altLang="zh-CN" sz="1400" dirty="0"/>
              <a:t>(2) </a:t>
            </a:r>
            <a:r>
              <a:rPr kumimoji="1" lang="en-US" altLang="zh-CN" sz="1400" b="1" dirty="0" err="1"/>
              <a:t>T_wrld</a:t>
            </a:r>
            <a:r>
              <a:rPr kumimoji="1" lang="en-US" altLang="zh-CN" sz="1400" dirty="0"/>
              <a:t>:</a:t>
            </a:r>
            <a:r>
              <a:rPr kumimoji="1" lang="zh-CN" altLang="en-US" sz="1400" dirty="0"/>
              <a:t> 升维世界坐标系平面的标准化矩阵；</a:t>
            </a:r>
            <a:endParaRPr kumimoji="1" lang="en-US" altLang="zh-CN" sz="1400" dirty="0"/>
          </a:p>
          <a:p>
            <a:r>
              <a:rPr kumimoji="1" lang="en-US" altLang="zh-CN" sz="1400" dirty="0"/>
              <a:t>(3) </a:t>
            </a:r>
            <a:r>
              <a:rPr kumimoji="1" lang="en-US" altLang="zh-CN" sz="1400" b="1" dirty="0"/>
              <a:t>H</a:t>
            </a:r>
            <a:r>
              <a:rPr kumimoji="1" lang="en-US" altLang="zh-CN" sz="1400" dirty="0"/>
              <a:t>: </a:t>
            </a:r>
            <a:r>
              <a:rPr kumimoji="1" lang="zh-CN" altLang="en-US" sz="1400" dirty="0"/>
              <a:t>标准化的升维世界平面坐标系和标准化的图像平安坐标系的单应矩阵。</a:t>
            </a:r>
            <a:endParaRPr kumimoji="1" lang="en-US" altLang="zh-CN" sz="1400" dirty="0"/>
          </a:p>
          <a:p>
            <a:endParaRPr kumimoji="1" lang="zh-CN" altLang="en-US" sz="1400" dirty="0"/>
          </a:p>
        </p:txBody>
      </p:sp>
      <p:sp>
        <p:nvSpPr>
          <p:cNvPr id="18" name="文本框 17">
            <a:extLst>
              <a:ext uri="{FF2B5EF4-FFF2-40B4-BE49-F238E27FC236}">
                <a16:creationId xmlns:a16="http://schemas.microsoft.com/office/drawing/2014/main" id="{F8681D49-F0C9-654E-B4B0-04D1E0E5773F}"/>
              </a:ext>
            </a:extLst>
          </p:cNvPr>
          <p:cNvSpPr txBox="1"/>
          <p:nvPr/>
        </p:nvSpPr>
        <p:spPr>
          <a:xfrm>
            <a:off x="2663568" y="2922831"/>
            <a:ext cx="2218581" cy="954107"/>
          </a:xfrm>
          <a:prstGeom prst="rect">
            <a:avLst/>
          </a:prstGeom>
          <a:noFill/>
        </p:spPr>
        <p:txBody>
          <a:bodyPr wrap="square" rtlCol="0">
            <a:spAutoFit/>
          </a:bodyPr>
          <a:lstStyle/>
          <a:p>
            <a:r>
              <a:rPr kumimoji="1" lang="zh-CN" altLang="en-US" sz="1400" dirty="0"/>
              <a:t>以上三个矩阵是用</a:t>
            </a:r>
            <a:r>
              <a:rPr kumimoji="1" lang="en-US" altLang="zh-CN" sz="1400" dirty="0" err="1"/>
              <a:t>Drareni</a:t>
            </a:r>
            <a:r>
              <a:rPr kumimoji="1" lang="zh-CN" altLang="en-US" sz="1400" dirty="0"/>
              <a:t>算法求出来的，求出来后就保存在文件中，以后不用再求了。</a:t>
            </a:r>
          </a:p>
        </p:txBody>
      </p:sp>
      <p:cxnSp>
        <p:nvCxnSpPr>
          <p:cNvPr id="19" name="直线箭头连接符 18">
            <a:extLst>
              <a:ext uri="{FF2B5EF4-FFF2-40B4-BE49-F238E27FC236}">
                <a16:creationId xmlns:a16="http://schemas.microsoft.com/office/drawing/2014/main" id="{B7E733E2-AA92-7B45-B6A9-04A20AAEA842}"/>
              </a:ext>
            </a:extLst>
          </p:cNvPr>
          <p:cNvCxnSpPr>
            <a:cxnSpLocks/>
          </p:cNvCxnSpPr>
          <p:nvPr/>
        </p:nvCxnSpPr>
        <p:spPr>
          <a:xfrm flipH="1">
            <a:off x="5478287" y="5174018"/>
            <a:ext cx="985276"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29C70F79-0240-014D-ADBD-4800B464DF25}"/>
              </a:ext>
            </a:extLst>
          </p:cNvPr>
          <p:cNvCxnSpPr>
            <a:cxnSpLocks/>
          </p:cNvCxnSpPr>
          <p:nvPr/>
        </p:nvCxnSpPr>
        <p:spPr>
          <a:xfrm>
            <a:off x="6463563" y="5174018"/>
            <a:ext cx="0" cy="86689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91D783E-1C79-564D-9C81-4DF4A5EF9D26}"/>
              </a:ext>
            </a:extLst>
          </p:cNvPr>
          <p:cNvSpPr txBox="1"/>
          <p:nvPr/>
        </p:nvSpPr>
        <p:spPr>
          <a:xfrm>
            <a:off x="6463563" y="5856251"/>
            <a:ext cx="329803" cy="369332"/>
          </a:xfrm>
          <a:prstGeom prst="rect">
            <a:avLst/>
          </a:prstGeom>
          <a:noFill/>
        </p:spPr>
        <p:txBody>
          <a:bodyPr wrap="square" rtlCol="0">
            <a:spAutoFit/>
          </a:bodyPr>
          <a:lstStyle/>
          <a:p>
            <a:r>
              <a:rPr kumimoji="1" lang="en-US" altLang="zh-CN" dirty="0">
                <a:solidFill>
                  <a:srgbClr val="00B0F0"/>
                </a:solidFill>
              </a:rPr>
              <a:t>y</a:t>
            </a:r>
            <a:endParaRPr kumimoji="1" lang="zh-CN" altLang="en-US" dirty="0">
              <a:solidFill>
                <a:srgbClr val="00B0F0"/>
              </a:solidFill>
            </a:endParaRPr>
          </a:p>
        </p:txBody>
      </p:sp>
      <p:sp>
        <p:nvSpPr>
          <p:cNvPr id="22" name="文本框 21">
            <a:extLst>
              <a:ext uri="{FF2B5EF4-FFF2-40B4-BE49-F238E27FC236}">
                <a16:creationId xmlns:a16="http://schemas.microsoft.com/office/drawing/2014/main" id="{AE8AC711-2C2C-4E43-8DD9-9C5AB9DA7B46}"/>
              </a:ext>
            </a:extLst>
          </p:cNvPr>
          <p:cNvSpPr txBox="1"/>
          <p:nvPr/>
        </p:nvSpPr>
        <p:spPr>
          <a:xfrm>
            <a:off x="5281444" y="5197301"/>
            <a:ext cx="329803" cy="369332"/>
          </a:xfrm>
          <a:prstGeom prst="rect">
            <a:avLst/>
          </a:prstGeom>
          <a:noFill/>
        </p:spPr>
        <p:txBody>
          <a:bodyPr wrap="square" rtlCol="0">
            <a:spAutoFit/>
          </a:bodyPr>
          <a:lstStyle/>
          <a:p>
            <a:r>
              <a:rPr kumimoji="1" lang="en-US" altLang="zh-CN" dirty="0">
                <a:solidFill>
                  <a:srgbClr val="00B0F0"/>
                </a:solidFill>
              </a:rPr>
              <a:t>x</a:t>
            </a:r>
            <a:endParaRPr kumimoji="1" lang="zh-CN" altLang="en-US" dirty="0">
              <a:solidFill>
                <a:srgbClr val="00B0F0"/>
              </a:solidFill>
            </a:endParaRPr>
          </a:p>
        </p:txBody>
      </p:sp>
      <p:sp>
        <p:nvSpPr>
          <p:cNvPr id="23" name="文本框 22">
            <a:extLst>
              <a:ext uri="{FF2B5EF4-FFF2-40B4-BE49-F238E27FC236}">
                <a16:creationId xmlns:a16="http://schemas.microsoft.com/office/drawing/2014/main" id="{6984F68E-C51A-0347-9FD8-39CC99002055}"/>
              </a:ext>
            </a:extLst>
          </p:cNvPr>
          <p:cNvSpPr txBox="1"/>
          <p:nvPr/>
        </p:nvSpPr>
        <p:spPr>
          <a:xfrm>
            <a:off x="4479403" y="6225583"/>
            <a:ext cx="2624228" cy="338554"/>
          </a:xfrm>
          <a:prstGeom prst="rect">
            <a:avLst/>
          </a:prstGeom>
          <a:noFill/>
        </p:spPr>
        <p:txBody>
          <a:bodyPr wrap="square" rtlCol="0">
            <a:spAutoFit/>
          </a:bodyPr>
          <a:lstStyle/>
          <a:p>
            <a:r>
              <a:rPr kumimoji="1" lang="en-US" altLang="zh-CN" sz="1600" dirty="0">
                <a:solidFill>
                  <a:srgbClr val="00B0F0"/>
                </a:solidFill>
              </a:rPr>
              <a:t>4</a:t>
            </a:r>
            <a:r>
              <a:rPr kumimoji="1" lang="zh-CN" altLang="en-US" sz="1600" dirty="0">
                <a:solidFill>
                  <a:srgbClr val="00B0F0"/>
                </a:solidFill>
              </a:rPr>
              <a:t>、机器人平面坐标系</a:t>
            </a:r>
          </a:p>
        </p:txBody>
      </p:sp>
      <p:sp>
        <p:nvSpPr>
          <p:cNvPr id="25" name="下箭头 24">
            <a:extLst>
              <a:ext uri="{FF2B5EF4-FFF2-40B4-BE49-F238E27FC236}">
                <a16:creationId xmlns:a16="http://schemas.microsoft.com/office/drawing/2014/main" id="{CD8801F4-05BB-AA4A-8A6E-03F54AE96790}"/>
              </a:ext>
            </a:extLst>
          </p:cNvPr>
          <p:cNvSpPr/>
          <p:nvPr/>
        </p:nvSpPr>
        <p:spPr>
          <a:xfrm>
            <a:off x="5752618" y="3800810"/>
            <a:ext cx="196769" cy="12226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乘 26">
            <a:extLst>
              <a:ext uri="{FF2B5EF4-FFF2-40B4-BE49-F238E27FC236}">
                <a16:creationId xmlns:a16="http://schemas.microsoft.com/office/drawing/2014/main" id="{A9FCE67C-5C8C-EC4A-98BB-560B5494CBA3}"/>
              </a:ext>
            </a:extLst>
          </p:cNvPr>
          <p:cNvSpPr/>
          <p:nvPr/>
        </p:nvSpPr>
        <p:spPr>
          <a:xfrm>
            <a:off x="5058888" y="3990291"/>
            <a:ext cx="1680361" cy="65357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4AD85CFD-371B-7E40-B1D6-247E31A9685B}"/>
              </a:ext>
            </a:extLst>
          </p:cNvPr>
          <p:cNvSpPr txBox="1"/>
          <p:nvPr/>
        </p:nvSpPr>
        <p:spPr>
          <a:xfrm>
            <a:off x="1469835" y="3900220"/>
            <a:ext cx="3959654" cy="1600438"/>
          </a:xfrm>
          <a:prstGeom prst="rect">
            <a:avLst/>
          </a:prstGeom>
          <a:noFill/>
        </p:spPr>
        <p:txBody>
          <a:bodyPr wrap="square" rtlCol="0">
            <a:spAutoFit/>
          </a:bodyPr>
          <a:lstStyle/>
          <a:p>
            <a:r>
              <a:rPr kumimoji="1" lang="en-US" altLang="zh-CN" sz="1400" dirty="0">
                <a:solidFill>
                  <a:srgbClr val="FF0000"/>
                </a:solidFill>
              </a:rPr>
              <a:t>⚠️</a:t>
            </a:r>
            <a:r>
              <a:rPr kumimoji="1" lang="zh-CN" altLang="en-US" sz="1400" dirty="0">
                <a:solidFill>
                  <a:srgbClr val="FF0000"/>
                </a:solidFill>
              </a:rPr>
              <a:t>注意：</a:t>
            </a:r>
            <a:endParaRPr kumimoji="1" lang="en-US" altLang="zh-CN" sz="1400" dirty="0">
              <a:solidFill>
                <a:srgbClr val="FF0000"/>
              </a:solidFill>
            </a:endParaRPr>
          </a:p>
          <a:p>
            <a:r>
              <a:rPr kumimoji="1" lang="zh-CN" altLang="en-US" sz="1400" dirty="0">
                <a:solidFill>
                  <a:srgbClr val="FF0000"/>
                </a:solidFill>
              </a:rPr>
              <a:t>不能直接求这两个坐标系的单应矩阵，也就是说 世界平面坐标系 不能直接映射到 机器人平面坐标系。因为我昨天去操纵了机器人，搞清了它的坐标系，发现它的坐标系与 我们一般的图像坐标系或者世界坐标系的手性</a:t>
            </a:r>
            <a:r>
              <a:rPr kumimoji="1" lang="en-US" altLang="zh-CN" sz="1400" dirty="0">
                <a:solidFill>
                  <a:srgbClr val="FF0000"/>
                </a:solidFill>
              </a:rPr>
              <a:t>(chirality)</a:t>
            </a:r>
            <a:r>
              <a:rPr kumimoji="1" lang="zh-CN" altLang="en-US" sz="1400" dirty="0">
                <a:solidFill>
                  <a:srgbClr val="FF0000"/>
                </a:solidFill>
              </a:rPr>
              <a:t>不同。所以必须要引入一个过渡坐标系完成转换。</a:t>
            </a:r>
          </a:p>
        </p:txBody>
      </p:sp>
      <p:sp>
        <p:nvSpPr>
          <p:cNvPr id="29" name="右箭头 28">
            <a:extLst>
              <a:ext uri="{FF2B5EF4-FFF2-40B4-BE49-F238E27FC236}">
                <a16:creationId xmlns:a16="http://schemas.microsoft.com/office/drawing/2014/main" id="{6409A749-ED84-2842-AAD6-169C4BAF24C2}"/>
              </a:ext>
            </a:extLst>
          </p:cNvPr>
          <p:cNvSpPr/>
          <p:nvPr/>
        </p:nvSpPr>
        <p:spPr>
          <a:xfrm>
            <a:off x="6619372" y="2713787"/>
            <a:ext cx="2504643" cy="248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 name="直线箭头连接符 30">
            <a:extLst>
              <a:ext uri="{FF2B5EF4-FFF2-40B4-BE49-F238E27FC236}">
                <a16:creationId xmlns:a16="http://schemas.microsoft.com/office/drawing/2014/main" id="{A99A5B03-DB83-1B4E-A134-D6D4773BA94A}"/>
              </a:ext>
            </a:extLst>
          </p:cNvPr>
          <p:cNvCxnSpPr/>
          <p:nvPr/>
        </p:nvCxnSpPr>
        <p:spPr>
          <a:xfrm>
            <a:off x="9510034" y="2350204"/>
            <a:ext cx="1080655"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325CAE86-5098-1B48-8D6F-891135ABAA1D}"/>
              </a:ext>
            </a:extLst>
          </p:cNvPr>
          <p:cNvCxnSpPr>
            <a:cxnSpLocks/>
          </p:cNvCxnSpPr>
          <p:nvPr/>
        </p:nvCxnSpPr>
        <p:spPr>
          <a:xfrm>
            <a:off x="9510034" y="2350204"/>
            <a:ext cx="0" cy="86689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CB7D290F-3D62-384C-816E-011AC2BC173F}"/>
              </a:ext>
            </a:extLst>
          </p:cNvPr>
          <p:cNvSpPr txBox="1"/>
          <p:nvPr/>
        </p:nvSpPr>
        <p:spPr>
          <a:xfrm>
            <a:off x="9510034" y="3032437"/>
            <a:ext cx="329803" cy="369332"/>
          </a:xfrm>
          <a:prstGeom prst="rect">
            <a:avLst/>
          </a:prstGeom>
          <a:noFill/>
        </p:spPr>
        <p:txBody>
          <a:bodyPr wrap="square" rtlCol="0">
            <a:spAutoFit/>
          </a:bodyPr>
          <a:lstStyle/>
          <a:p>
            <a:r>
              <a:rPr kumimoji="1" lang="en-US" altLang="zh-CN" dirty="0">
                <a:solidFill>
                  <a:srgbClr val="92D050"/>
                </a:solidFill>
              </a:rPr>
              <a:t>x</a:t>
            </a:r>
            <a:endParaRPr kumimoji="1" lang="zh-CN" altLang="en-US" dirty="0">
              <a:solidFill>
                <a:srgbClr val="92D050"/>
              </a:solidFill>
            </a:endParaRPr>
          </a:p>
        </p:txBody>
      </p:sp>
      <p:sp>
        <p:nvSpPr>
          <p:cNvPr id="34" name="文本框 33">
            <a:extLst>
              <a:ext uri="{FF2B5EF4-FFF2-40B4-BE49-F238E27FC236}">
                <a16:creationId xmlns:a16="http://schemas.microsoft.com/office/drawing/2014/main" id="{D29399CE-3FCB-844B-8061-B8C6AB85453A}"/>
              </a:ext>
            </a:extLst>
          </p:cNvPr>
          <p:cNvSpPr txBox="1"/>
          <p:nvPr/>
        </p:nvSpPr>
        <p:spPr>
          <a:xfrm>
            <a:off x="10318761" y="2321989"/>
            <a:ext cx="329803" cy="369332"/>
          </a:xfrm>
          <a:prstGeom prst="rect">
            <a:avLst/>
          </a:prstGeom>
          <a:noFill/>
        </p:spPr>
        <p:txBody>
          <a:bodyPr wrap="square" rtlCol="0">
            <a:spAutoFit/>
          </a:bodyPr>
          <a:lstStyle/>
          <a:p>
            <a:r>
              <a:rPr kumimoji="1" lang="en-US" altLang="zh-CN" dirty="0">
                <a:solidFill>
                  <a:srgbClr val="92D050"/>
                </a:solidFill>
              </a:rPr>
              <a:t>y</a:t>
            </a:r>
            <a:endParaRPr kumimoji="1" lang="zh-CN" altLang="en-US" dirty="0">
              <a:solidFill>
                <a:srgbClr val="92D050"/>
              </a:solidFill>
            </a:endParaRPr>
          </a:p>
        </p:txBody>
      </p:sp>
      <p:sp>
        <p:nvSpPr>
          <p:cNvPr id="35" name="文本框 34">
            <a:extLst>
              <a:ext uri="{FF2B5EF4-FFF2-40B4-BE49-F238E27FC236}">
                <a16:creationId xmlns:a16="http://schemas.microsoft.com/office/drawing/2014/main" id="{E78F3988-EA09-F241-BE7C-728EA072B651}"/>
              </a:ext>
            </a:extLst>
          </p:cNvPr>
          <p:cNvSpPr txBox="1"/>
          <p:nvPr/>
        </p:nvSpPr>
        <p:spPr>
          <a:xfrm>
            <a:off x="8681013" y="3401769"/>
            <a:ext cx="2574996" cy="338554"/>
          </a:xfrm>
          <a:prstGeom prst="rect">
            <a:avLst/>
          </a:prstGeom>
          <a:noFill/>
        </p:spPr>
        <p:txBody>
          <a:bodyPr wrap="square" rtlCol="0">
            <a:spAutoFit/>
          </a:bodyPr>
          <a:lstStyle/>
          <a:p>
            <a:r>
              <a:rPr kumimoji="1" lang="zh-CN" altLang="en-US" sz="1600" dirty="0">
                <a:solidFill>
                  <a:srgbClr val="92D050"/>
                </a:solidFill>
              </a:rPr>
              <a:t>*</a:t>
            </a:r>
            <a:r>
              <a:rPr kumimoji="1" lang="en-US" altLang="zh-CN" sz="1600" dirty="0">
                <a:solidFill>
                  <a:srgbClr val="92D050"/>
                </a:solidFill>
              </a:rPr>
              <a:t>3</a:t>
            </a:r>
            <a:r>
              <a:rPr kumimoji="1" lang="zh-CN" altLang="en-US" sz="1600" dirty="0">
                <a:solidFill>
                  <a:srgbClr val="92D050"/>
                </a:solidFill>
              </a:rPr>
              <a:t>、过渡世界平面坐标系</a:t>
            </a:r>
          </a:p>
        </p:txBody>
      </p:sp>
      <p:sp>
        <p:nvSpPr>
          <p:cNvPr id="36" name="文本框 35">
            <a:extLst>
              <a:ext uri="{FF2B5EF4-FFF2-40B4-BE49-F238E27FC236}">
                <a16:creationId xmlns:a16="http://schemas.microsoft.com/office/drawing/2014/main" id="{6A95EB35-8C30-1C4A-8B11-6BD9ABF6026E}"/>
              </a:ext>
            </a:extLst>
          </p:cNvPr>
          <p:cNvSpPr txBox="1"/>
          <p:nvPr/>
        </p:nvSpPr>
        <p:spPr>
          <a:xfrm>
            <a:off x="6628464" y="1161797"/>
            <a:ext cx="2218581" cy="1384995"/>
          </a:xfrm>
          <a:prstGeom prst="rect">
            <a:avLst/>
          </a:prstGeom>
          <a:noFill/>
        </p:spPr>
        <p:txBody>
          <a:bodyPr wrap="square" rtlCol="0">
            <a:spAutoFit/>
          </a:bodyPr>
          <a:lstStyle/>
          <a:p>
            <a:r>
              <a:rPr kumimoji="1" lang="zh-CN" altLang="en-US" sz="1400" dirty="0"/>
              <a:t>其实 世界平面坐标系 与 过渡世界平面坐标系 的关系就是原来点的</a:t>
            </a:r>
            <a:r>
              <a:rPr kumimoji="1" lang="en-US" altLang="zh-CN" sz="1400" dirty="0"/>
              <a:t>x</a:t>
            </a:r>
            <a:r>
              <a:rPr kumimoji="1" lang="zh-CN" altLang="en-US" sz="1400" dirty="0"/>
              <a:t>坐标和</a:t>
            </a:r>
            <a:r>
              <a:rPr kumimoji="1" lang="en-US" altLang="zh-CN" sz="1400" dirty="0"/>
              <a:t>y</a:t>
            </a:r>
            <a:r>
              <a:rPr kumimoji="1" lang="zh-CN" altLang="en-US" sz="1400" dirty="0"/>
              <a:t>坐标互换。这样 过渡世界平面坐标系 与 机器人平面坐标系的手性就相同了。</a:t>
            </a:r>
          </a:p>
        </p:txBody>
      </p:sp>
      <p:sp>
        <p:nvSpPr>
          <p:cNvPr id="37" name="矩形 36">
            <a:extLst>
              <a:ext uri="{FF2B5EF4-FFF2-40B4-BE49-F238E27FC236}">
                <a16:creationId xmlns:a16="http://schemas.microsoft.com/office/drawing/2014/main" id="{CECC1EB6-4BA2-3A42-866C-8DD76BFB4E98}"/>
              </a:ext>
            </a:extLst>
          </p:cNvPr>
          <p:cNvSpPr/>
          <p:nvPr/>
        </p:nvSpPr>
        <p:spPr>
          <a:xfrm>
            <a:off x="2206258" y="1017095"/>
            <a:ext cx="418705" cy="400110"/>
          </a:xfrm>
          <a:prstGeom prst="rect">
            <a:avLst/>
          </a:prstGeom>
          <a:noFill/>
        </p:spPr>
        <p:txBody>
          <a:bodyPr wrap="none" lIns="91440" tIns="45720" rIns="91440" bIns="45720">
            <a:spAutoFit/>
          </a:bodyPr>
          <a:lstStyle/>
          <a:p>
            <a:pPr algn="ctr"/>
            <a:r>
              <a:rPr lang="en-US" altLang="zh-CN"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a:t>
            </a:r>
            <a:endParaRPr lang="zh-CN" altLang="en-US"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8" name="矩形 37">
            <a:extLst>
              <a:ext uri="{FF2B5EF4-FFF2-40B4-BE49-F238E27FC236}">
                <a16:creationId xmlns:a16="http://schemas.microsoft.com/office/drawing/2014/main" id="{3FEEF81C-8F0A-0C42-A9F6-8C1E5AB541CB}"/>
              </a:ext>
            </a:extLst>
          </p:cNvPr>
          <p:cNvSpPr/>
          <p:nvPr/>
        </p:nvSpPr>
        <p:spPr>
          <a:xfrm>
            <a:off x="1143170" y="3893817"/>
            <a:ext cx="402674" cy="400110"/>
          </a:xfrm>
          <a:prstGeom prst="rect">
            <a:avLst/>
          </a:prstGeom>
          <a:noFill/>
        </p:spPr>
        <p:txBody>
          <a:bodyPr wrap="none" lIns="91440" tIns="45720" rIns="91440" bIns="45720">
            <a:spAutoFit/>
          </a:bodyPr>
          <a:lstStyle/>
          <a:p>
            <a:pPr algn="ctr"/>
            <a:r>
              <a:rPr lang="en-US" altLang="zh-CN"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B.</a:t>
            </a:r>
            <a:endParaRPr lang="zh-CN" altLang="en-US"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9" name="矩形 38">
            <a:extLst>
              <a:ext uri="{FF2B5EF4-FFF2-40B4-BE49-F238E27FC236}">
                <a16:creationId xmlns:a16="http://schemas.microsoft.com/office/drawing/2014/main" id="{A531D6AD-B0AC-2047-A3A6-5090F5A820C1}"/>
              </a:ext>
            </a:extLst>
          </p:cNvPr>
          <p:cNvSpPr/>
          <p:nvPr/>
        </p:nvSpPr>
        <p:spPr>
          <a:xfrm>
            <a:off x="6343073" y="1056361"/>
            <a:ext cx="405881" cy="400110"/>
          </a:xfrm>
          <a:prstGeom prst="rect">
            <a:avLst/>
          </a:prstGeom>
          <a:noFill/>
        </p:spPr>
        <p:txBody>
          <a:bodyPr wrap="none" lIns="91440" tIns="45720" rIns="91440" bIns="45720">
            <a:spAutoFit/>
          </a:bodyPr>
          <a:lstStyle/>
          <a:p>
            <a:pPr algn="ctr"/>
            <a:r>
              <a:rPr lang="en-US" altLang="zh-CN"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a:t>
            </a:r>
            <a:endParaRPr lang="zh-CN" altLang="en-US"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0" name="圆角右箭头 39">
            <a:extLst>
              <a:ext uri="{FF2B5EF4-FFF2-40B4-BE49-F238E27FC236}">
                <a16:creationId xmlns:a16="http://schemas.microsoft.com/office/drawing/2014/main" id="{4442CFF5-7CDE-2547-AA45-ED422006BD24}"/>
              </a:ext>
            </a:extLst>
          </p:cNvPr>
          <p:cNvSpPr/>
          <p:nvPr/>
        </p:nvSpPr>
        <p:spPr>
          <a:xfrm rot="10800000">
            <a:off x="6836847" y="3840967"/>
            <a:ext cx="3753842" cy="2265857"/>
          </a:xfrm>
          <a:prstGeom prst="bentArrow">
            <a:avLst>
              <a:gd name="adj1" fmla="val 6577"/>
              <a:gd name="adj2" fmla="val 7701"/>
              <a:gd name="adj3" fmla="val 11718"/>
              <a:gd name="adj4" fmla="val 35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1" name="文本框 40">
            <a:extLst>
              <a:ext uri="{FF2B5EF4-FFF2-40B4-BE49-F238E27FC236}">
                <a16:creationId xmlns:a16="http://schemas.microsoft.com/office/drawing/2014/main" id="{1D6E54B2-ADEA-5B43-B150-14355B86E20E}"/>
              </a:ext>
            </a:extLst>
          </p:cNvPr>
          <p:cNvSpPr txBox="1"/>
          <p:nvPr/>
        </p:nvSpPr>
        <p:spPr>
          <a:xfrm>
            <a:off x="7724525" y="4222472"/>
            <a:ext cx="2218581" cy="1384995"/>
          </a:xfrm>
          <a:prstGeom prst="rect">
            <a:avLst/>
          </a:prstGeom>
          <a:noFill/>
        </p:spPr>
        <p:txBody>
          <a:bodyPr wrap="square" rtlCol="0">
            <a:spAutoFit/>
          </a:bodyPr>
          <a:lstStyle/>
          <a:p>
            <a:r>
              <a:rPr kumimoji="1" lang="zh-CN" altLang="en-US" sz="1400" dirty="0"/>
              <a:t>用一般的求</a:t>
            </a:r>
            <a:r>
              <a:rPr kumimoji="1" lang="en-US" altLang="zh-CN" sz="1400" dirty="0"/>
              <a:t>2D</a:t>
            </a:r>
            <a:r>
              <a:rPr kumimoji="1" lang="zh-CN" altLang="en-US" sz="1400" dirty="0"/>
              <a:t>与</a:t>
            </a:r>
            <a:r>
              <a:rPr kumimoji="1" lang="en-US" altLang="zh-CN" sz="1400" dirty="0"/>
              <a:t>2D</a:t>
            </a:r>
            <a:r>
              <a:rPr kumimoji="1" lang="zh-CN" altLang="en-US" sz="1400" dirty="0"/>
              <a:t>平面单应的方法</a:t>
            </a:r>
            <a:r>
              <a:rPr kumimoji="1" lang="en-US" altLang="zh-CN" sz="1400" dirty="0"/>
              <a:t>(</a:t>
            </a:r>
            <a:r>
              <a:rPr kumimoji="1" lang="zh-CN" altLang="en-US" sz="1400" dirty="0"/>
              <a:t>至少</a:t>
            </a:r>
            <a:r>
              <a:rPr kumimoji="1" lang="en-US" altLang="zh-CN" sz="1400" dirty="0"/>
              <a:t>4</a:t>
            </a:r>
            <a:r>
              <a:rPr kumimoji="1" lang="zh-CN" altLang="en-US" sz="1400" dirty="0"/>
              <a:t>组点对应</a:t>
            </a:r>
            <a:r>
              <a:rPr kumimoji="1" lang="en-US" altLang="zh-CN" sz="1400" dirty="0"/>
              <a:t>)</a:t>
            </a:r>
            <a:r>
              <a:rPr kumimoji="1" lang="zh-CN" altLang="en-US" sz="1400" dirty="0"/>
              <a:t>求得他们两个坐标系的单应矩阵</a:t>
            </a:r>
            <a:r>
              <a:rPr kumimoji="1" lang="en-US" altLang="zh-CN" sz="1400" b="1" dirty="0" err="1"/>
              <a:t>H_v</a:t>
            </a:r>
            <a:r>
              <a:rPr kumimoji="1" lang="zh-CN" altLang="en-US" sz="1400" dirty="0"/>
              <a:t>，并将其存储在文件中。求一次以后就不用再求了。</a:t>
            </a:r>
          </a:p>
        </p:txBody>
      </p:sp>
      <p:sp>
        <p:nvSpPr>
          <p:cNvPr id="42" name="矩形 41">
            <a:extLst>
              <a:ext uri="{FF2B5EF4-FFF2-40B4-BE49-F238E27FC236}">
                <a16:creationId xmlns:a16="http://schemas.microsoft.com/office/drawing/2014/main" id="{C1BCAA46-B97E-CD4A-9A8B-7F1CFA64DA5A}"/>
              </a:ext>
            </a:extLst>
          </p:cNvPr>
          <p:cNvSpPr/>
          <p:nvPr/>
        </p:nvSpPr>
        <p:spPr>
          <a:xfrm>
            <a:off x="7265036" y="4149315"/>
            <a:ext cx="431529" cy="400110"/>
          </a:xfrm>
          <a:prstGeom prst="rect">
            <a:avLst/>
          </a:prstGeom>
          <a:noFill/>
        </p:spPr>
        <p:txBody>
          <a:bodyPr wrap="none" lIns="91440" tIns="45720" rIns="91440" bIns="45720">
            <a:spAutoFit/>
          </a:bodyPr>
          <a:lstStyle/>
          <a:p>
            <a:pPr algn="ctr"/>
            <a:r>
              <a:rPr lang="en-US" altLang="zh-C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a:t>
            </a:r>
            <a:r>
              <a:rPr lang="en-US" altLang="zh-CN"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zh-CN" altLang="en-US"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313771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290D-6AFA-D243-8AB2-F6E70AE25A9D}"/>
              </a:ext>
            </a:extLst>
          </p:cNvPr>
          <p:cNvSpPr txBox="1"/>
          <p:nvPr/>
        </p:nvSpPr>
        <p:spPr>
          <a:xfrm>
            <a:off x="2720050" y="2292389"/>
            <a:ext cx="6979534" cy="2677656"/>
          </a:xfrm>
          <a:prstGeom prst="rect">
            <a:avLst/>
          </a:prstGeom>
          <a:noFill/>
        </p:spPr>
        <p:txBody>
          <a:bodyPr wrap="square" rtlCol="0">
            <a:spAutoFit/>
          </a:bodyPr>
          <a:lstStyle/>
          <a:p>
            <a:r>
              <a:rPr kumimoji="1" lang="zh-CN" altLang="en-US" sz="2400" dirty="0"/>
              <a:t>所以，最终的实际抓取流程是：</a:t>
            </a:r>
            <a:endParaRPr kumimoji="1" lang="en-US" altLang="zh-CN" sz="2400" dirty="0"/>
          </a:p>
          <a:p>
            <a:endParaRPr kumimoji="1" lang="en-US" altLang="zh-CN" sz="2400" dirty="0"/>
          </a:p>
          <a:p>
            <a:r>
              <a:rPr kumimoji="1" lang="zh-CN" altLang="en-US" sz="2400" dirty="0"/>
              <a:t>       识别出（相当于给出）待抓取物体在图像平面的坐标，根据上一张</a:t>
            </a:r>
            <a:r>
              <a:rPr kumimoji="1" lang="en-US" altLang="zh-CN" sz="2400" dirty="0"/>
              <a:t>PPT</a:t>
            </a:r>
            <a:r>
              <a:rPr kumimoji="1" lang="zh-CN" altLang="en-US" sz="2400" dirty="0"/>
              <a:t>的箭头转换流程（每个转换流程要用到的转换矩阵在标定阶段已经求好并存在文件中），求得该点在 机器人平面坐标系 中的坐标，从而操控机器人去抓取。</a:t>
            </a:r>
          </a:p>
        </p:txBody>
      </p:sp>
      <p:sp>
        <p:nvSpPr>
          <p:cNvPr id="3" name="文本框 2">
            <a:extLst>
              <a:ext uri="{FF2B5EF4-FFF2-40B4-BE49-F238E27FC236}">
                <a16:creationId xmlns:a16="http://schemas.microsoft.com/office/drawing/2014/main" id="{FCC85D3D-28F3-0A4F-B4E6-B560C13E46B6}"/>
              </a:ext>
            </a:extLst>
          </p:cNvPr>
          <p:cNvSpPr txBox="1"/>
          <p:nvPr/>
        </p:nvSpPr>
        <p:spPr>
          <a:xfrm>
            <a:off x="486890" y="295380"/>
            <a:ext cx="5705566" cy="584775"/>
          </a:xfrm>
          <a:prstGeom prst="rect">
            <a:avLst/>
          </a:prstGeom>
          <a:noFill/>
        </p:spPr>
        <p:txBody>
          <a:bodyPr wrap="square" rtlCol="0">
            <a:spAutoFit/>
          </a:bodyPr>
          <a:lstStyle/>
          <a:p>
            <a:r>
              <a:rPr kumimoji="1" lang="en-US" altLang="zh-CN" sz="3200" dirty="0"/>
              <a:t>1.1</a:t>
            </a:r>
            <a:r>
              <a:rPr kumimoji="1" lang="zh-CN" altLang="en-US" sz="3200" dirty="0"/>
              <a:t> 实际抓取流程介绍</a:t>
            </a:r>
          </a:p>
        </p:txBody>
      </p:sp>
    </p:spTree>
    <p:extLst>
      <p:ext uri="{BB962C8B-B14F-4D97-AF65-F5344CB8AC3E}">
        <p14:creationId xmlns:p14="http://schemas.microsoft.com/office/powerpoint/2010/main" val="1190801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38B290D-6AFA-D243-8AB2-F6E70AE25A9D}"/>
                  </a:ext>
                </a:extLst>
              </p:cNvPr>
              <p:cNvSpPr txBox="1"/>
              <p:nvPr/>
            </p:nvSpPr>
            <p:spPr>
              <a:xfrm>
                <a:off x="1134320" y="1447437"/>
                <a:ext cx="9410216" cy="2862322"/>
              </a:xfrm>
              <a:prstGeom prst="rect">
                <a:avLst/>
              </a:prstGeom>
              <a:noFill/>
            </p:spPr>
            <p:txBody>
              <a:bodyPr wrap="square" rtlCol="0">
                <a:spAutoFit/>
              </a:bodyPr>
              <a:lstStyle/>
              <a:p>
                <a:r>
                  <a:rPr kumimoji="1" lang="zh-CN" altLang="en-US" dirty="0"/>
                  <a:t>       昨天上午测试的时候，我在传送带上摆了几个物品（见下张</a:t>
                </a:r>
                <a:r>
                  <a:rPr kumimoji="1" lang="en-US" altLang="zh-CN" dirty="0"/>
                  <a:t>PPT</a:t>
                </a:r>
                <a:r>
                  <a:rPr kumimoji="1" lang="zh-CN" altLang="en-US" dirty="0"/>
                  <a:t>），然后通过走点记录下了这几个物品在 机器人平面坐标系 的坐标（用于参照），记为</a:t>
                </a:r>
                <a14:m>
                  <m:oMath xmlns:m="http://schemas.openxmlformats.org/officeDocument/2006/math">
                    <m:d>
                      <m:dPr>
                        <m:ctrlPr>
                          <a:rPr kumimoji="1" lang="en-US" altLang="zh-CN" b="0" i="1" smtClean="0">
                            <a:latin typeface="Cambria Math" panose="02040503050406030204" pitchFamily="18" charset="0"/>
                          </a:rPr>
                        </m:ctrlPr>
                      </m:dPr>
                      <m:e>
                        <m:acc>
                          <m:accPr>
                            <m:chr m:val="̂"/>
                            <m:ctrlPr>
                              <a:rPr kumimoji="1" lang="zh-CN" altLang="en-US" i="1" smtClean="0">
                                <a:latin typeface="Cambria Math" panose="02040503050406030204" pitchFamily="18" charset="0"/>
                              </a:rPr>
                            </m:ctrlPr>
                          </m:accPr>
                          <m:e>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𝑖</m:t>
                                </m:r>
                              </m:sub>
                            </m:sSub>
                          </m:e>
                        </m:acc>
                        <m:r>
                          <a:rPr kumimoji="1" lang="en-US" altLang="zh-CN" b="0" i="1" smtClean="0">
                            <a:latin typeface="Cambria Math" panose="02040503050406030204" pitchFamily="18" charset="0"/>
                          </a:rPr>
                          <m:t>,</m:t>
                        </m:r>
                        <m:acc>
                          <m:accPr>
                            <m:chr m:val="̂"/>
                            <m:ctrlPr>
                              <a:rPr kumimoji="1" lang="en-US" altLang="zh-CN" b="0" i="1" smtClean="0">
                                <a:latin typeface="Cambria Math" panose="02040503050406030204" pitchFamily="18" charset="0"/>
                              </a:rPr>
                            </m:ctrlPr>
                          </m:acc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𝑖</m:t>
                                </m:r>
                              </m:sub>
                            </m:sSub>
                          </m:e>
                        </m:acc>
                      </m:e>
                    </m:d>
                  </m:oMath>
                </a14:m>
                <a:r>
                  <a:rPr kumimoji="1" lang="zh-CN" altLang="en-US" dirty="0"/>
                  <a:t>。</a:t>
                </a:r>
                <a:endParaRPr kumimoji="1" lang="en-US" altLang="zh-CN" dirty="0"/>
              </a:p>
              <a:p>
                <a:r>
                  <a:rPr kumimoji="1" lang="zh-CN" altLang="en-US" dirty="0"/>
                  <a:t>       然后用线扫相机拍摄得到图像（见下下张</a:t>
                </a:r>
                <a:r>
                  <a:rPr kumimoji="1" lang="en-US" altLang="zh-CN" dirty="0"/>
                  <a:t>PPT</a:t>
                </a:r>
                <a:r>
                  <a:rPr kumimoji="1" lang="zh-CN" altLang="en-US" dirty="0"/>
                  <a:t>），根据待抓取物品在 图像平面坐标系 中的坐标（在图像上量出），通过前</a:t>
                </a:r>
                <a:r>
                  <a:rPr kumimoji="1" lang="en-US" altLang="zh-CN" dirty="0"/>
                  <a:t>2</a:t>
                </a:r>
                <a:r>
                  <a:rPr kumimoji="1" lang="zh-CN" altLang="en-US" dirty="0"/>
                  <a:t>张</a:t>
                </a:r>
                <a:r>
                  <a:rPr kumimoji="1" lang="en-US" altLang="zh-CN" dirty="0"/>
                  <a:t>PPT</a:t>
                </a:r>
                <a:r>
                  <a:rPr kumimoji="1" lang="zh-CN" altLang="en-US" dirty="0"/>
                  <a:t>介绍的流程，用存储好的转换矩阵将 图像平面坐标系 的坐标先转换成在 世界平面坐标系 中的坐标（记为</a:t>
                </a:r>
                <a14:m>
                  <m:oMath xmlns:m="http://schemas.openxmlformats.org/officeDocument/2006/math">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𝑖</m:t>
                            </m:r>
                          </m:sub>
                        </m:sSub>
                      </m:e>
                    </m:d>
                    <m:r>
                      <a:rPr kumimoji="1" lang="en-US" altLang="zh-CN" b="0" i="1" smtClean="0">
                        <a:latin typeface="Cambria Math" panose="02040503050406030204" pitchFamily="18" charset="0"/>
                      </a:rPr>
                      <m:t> </m:t>
                    </m:r>
                  </m:oMath>
                </a14:m>
                <a:r>
                  <a:rPr kumimoji="1" lang="zh-CN" altLang="en-US" dirty="0"/>
                  <a:t>），然后再转换成在 机器人平面坐标系 中的坐标，记为</a:t>
                </a:r>
                <a14:m>
                  <m:oMath xmlns:m="http://schemas.openxmlformats.org/officeDocument/2006/math">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𝑖</m:t>
                            </m:r>
                          </m:sub>
                        </m:sSub>
                      </m:e>
                    </m:d>
                    <m:r>
                      <a:rPr kumimoji="1" lang="zh-CN" altLang="en-US" b="0" i="0" smtClean="0">
                        <a:latin typeface="Cambria Math" panose="02040503050406030204" pitchFamily="18" charset="0"/>
                      </a:rPr>
                      <m:t>。</m:t>
                    </m:r>
                  </m:oMath>
                </a14:m>
                <a:endParaRPr kumimoji="1" lang="en-US" altLang="zh-CN" b="0" dirty="0"/>
              </a:p>
              <a:p>
                <a:r>
                  <a:rPr kumimoji="1" lang="zh-CN" altLang="en-US" dirty="0"/>
                  <a:t>       测试</a:t>
                </a:r>
                <a:r>
                  <a:rPr kumimoji="1" lang="en-US" altLang="zh-CN" dirty="0"/>
                  <a:t>1:</a:t>
                </a:r>
                <a:r>
                  <a:rPr kumimoji="1" lang="zh-CN" altLang="en-US" dirty="0"/>
                  <a:t> 对每个待抓取物体，对比</a:t>
                </a:r>
                <a14:m>
                  <m:oMath xmlns:m="http://schemas.openxmlformats.org/officeDocument/2006/math">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𝑖</m:t>
                            </m:r>
                          </m:sub>
                        </m:sSub>
                      </m:e>
                    </m:d>
                  </m:oMath>
                </a14:m>
                <a:r>
                  <a:rPr kumimoji="1" lang="en-US" altLang="zh-CN" b="0" dirty="0"/>
                  <a:t> </a:t>
                </a:r>
                <a:r>
                  <a:rPr kumimoji="1" lang="zh-CN" altLang="en-US" b="0" dirty="0"/>
                  <a:t>和</a:t>
                </a:r>
                <a14:m>
                  <m:oMath xmlns:m="http://schemas.openxmlformats.org/officeDocument/2006/math">
                    <m:d>
                      <m:dPr>
                        <m:ctrlPr>
                          <a:rPr kumimoji="1" lang="en-US" altLang="zh-CN" b="0" i="1" smtClean="0">
                            <a:latin typeface="Cambria Math" panose="02040503050406030204" pitchFamily="18" charset="0"/>
                          </a:rPr>
                        </m:ctrlPr>
                      </m:dPr>
                      <m:e>
                        <m:acc>
                          <m:accPr>
                            <m:chr m:val="̂"/>
                            <m:ctrlPr>
                              <a:rPr kumimoji="1" lang="zh-CN" altLang="en-US" i="1" smtClean="0">
                                <a:latin typeface="Cambria Math" panose="02040503050406030204" pitchFamily="18" charset="0"/>
                              </a:rPr>
                            </m:ctrlPr>
                          </m:accPr>
                          <m:e>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𝑖</m:t>
                                </m:r>
                              </m:sub>
                            </m:sSub>
                          </m:e>
                        </m:acc>
                        <m:r>
                          <a:rPr kumimoji="1" lang="en-US" altLang="zh-CN" b="0" i="1" smtClean="0">
                            <a:latin typeface="Cambria Math" panose="02040503050406030204" pitchFamily="18" charset="0"/>
                          </a:rPr>
                          <m:t>,</m:t>
                        </m:r>
                        <m:acc>
                          <m:accPr>
                            <m:chr m:val="̂"/>
                            <m:ctrlPr>
                              <a:rPr kumimoji="1" lang="en-US" altLang="zh-CN" b="0" i="1" smtClean="0">
                                <a:latin typeface="Cambria Math" panose="02040503050406030204" pitchFamily="18" charset="0"/>
                              </a:rPr>
                            </m:ctrlPr>
                          </m:acc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𝑖</m:t>
                                </m:r>
                              </m:sub>
                            </m:sSub>
                          </m:e>
                        </m:acc>
                      </m:e>
                    </m:d>
                  </m:oMath>
                </a14:m>
                <a:r>
                  <a:rPr kumimoji="1" lang="zh-CN" altLang="en-US" dirty="0"/>
                  <a:t>看差多少。由于最终是在机器人坐标系下比较，这个结果没法可视化。</a:t>
                </a:r>
                <a:endParaRPr kumimoji="1" lang="en-US" altLang="zh-CN" dirty="0"/>
              </a:p>
              <a:p>
                <a:r>
                  <a:rPr kumimoji="1" lang="zh-CN" altLang="en-US" dirty="0"/>
                  <a:t>       测试</a:t>
                </a:r>
                <a:r>
                  <a:rPr kumimoji="1" lang="en-US" altLang="zh-CN" dirty="0"/>
                  <a:t>2:</a:t>
                </a:r>
                <a:r>
                  <a:rPr kumimoji="1" lang="zh-CN" altLang="en-US" dirty="0"/>
                  <a:t> 对每个待抓取物体，将中间过程中求出的世界坐标</a:t>
                </a:r>
                <a14:m>
                  <m:oMath xmlns:m="http://schemas.openxmlformats.org/officeDocument/2006/math">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𝑖</m:t>
                            </m:r>
                          </m:sub>
                        </m:sSub>
                      </m:e>
                    </m:d>
                    <m:r>
                      <a:rPr kumimoji="1" lang="en-US" altLang="zh-CN" b="0" i="1" smtClean="0">
                        <a:latin typeface="Cambria Math" panose="02040503050406030204" pitchFamily="18" charset="0"/>
                      </a:rPr>
                      <m:t> </m:t>
                    </m:r>
                  </m:oMath>
                </a14:m>
                <a:r>
                  <a:rPr kumimoji="1" lang="zh-CN" altLang="en-US" dirty="0"/>
                  <a:t>，线性映射成在标准棋盘格图片下的坐标，即实现可视化（跟之前那个</a:t>
                </a:r>
                <a:r>
                  <a:rPr kumimoji="1" lang="en-US" altLang="zh-CN" dirty="0"/>
                  <a:t>PPT</a:t>
                </a:r>
                <a:r>
                  <a:rPr kumimoji="1" lang="zh-CN" altLang="en-US" dirty="0"/>
                  <a:t>一样）。</a:t>
                </a:r>
              </a:p>
            </p:txBody>
          </p:sp>
        </mc:Choice>
        <mc:Fallback xmlns="">
          <p:sp>
            <p:nvSpPr>
              <p:cNvPr id="4" name="文本框 3">
                <a:extLst>
                  <a:ext uri="{FF2B5EF4-FFF2-40B4-BE49-F238E27FC236}">
                    <a16:creationId xmlns:a16="http://schemas.microsoft.com/office/drawing/2014/main" id="{338B290D-6AFA-D243-8AB2-F6E70AE25A9D}"/>
                  </a:ext>
                </a:extLst>
              </p:cNvPr>
              <p:cNvSpPr txBox="1">
                <a:spLocks noRot="1" noChangeAspect="1" noMove="1" noResize="1" noEditPoints="1" noAdjustHandles="1" noChangeArrowheads="1" noChangeShapeType="1" noTextEdit="1"/>
              </p:cNvSpPr>
              <p:nvPr/>
            </p:nvSpPr>
            <p:spPr>
              <a:xfrm>
                <a:off x="1134320" y="1447437"/>
                <a:ext cx="9410216" cy="2862322"/>
              </a:xfrm>
              <a:prstGeom prst="rect">
                <a:avLst/>
              </a:prstGeom>
              <a:blipFill>
                <a:blip r:embed="rId2"/>
                <a:stretch>
                  <a:fillRect l="-404" t="-885" r="-135" b="-2212"/>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FCC85D3D-28F3-0A4F-B4E6-B560C13E46B6}"/>
              </a:ext>
            </a:extLst>
          </p:cNvPr>
          <p:cNvSpPr txBox="1"/>
          <p:nvPr/>
        </p:nvSpPr>
        <p:spPr>
          <a:xfrm>
            <a:off x="486890" y="295380"/>
            <a:ext cx="5705566" cy="584775"/>
          </a:xfrm>
          <a:prstGeom prst="rect">
            <a:avLst/>
          </a:prstGeom>
          <a:noFill/>
        </p:spPr>
        <p:txBody>
          <a:bodyPr wrap="square" rtlCol="0">
            <a:spAutoFit/>
          </a:bodyPr>
          <a:lstStyle/>
          <a:p>
            <a:r>
              <a:rPr kumimoji="1" lang="en-US" altLang="zh-CN" sz="3200" dirty="0"/>
              <a:t>1.2</a:t>
            </a:r>
            <a:r>
              <a:rPr kumimoji="1" lang="zh-CN" altLang="en-US" sz="3200" dirty="0"/>
              <a:t> 测试流程介绍</a:t>
            </a:r>
          </a:p>
        </p:txBody>
      </p:sp>
      <p:sp>
        <p:nvSpPr>
          <p:cNvPr id="2" name="文本框 1">
            <a:extLst>
              <a:ext uri="{FF2B5EF4-FFF2-40B4-BE49-F238E27FC236}">
                <a16:creationId xmlns:a16="http://schemas.microsoft.com/office/drawing/2014/main" id="{2287DC22-510F-8F4A-8D5A-16747A8BC6C3}"/>
              </a:ext>
            </a:extLst>
          </p:cNvPr>
          <p:cNvSpPr txBox="1"/>
          <p:nvPr/>
        </p:nvSpPr>
        <p:spPr>
          <a:xfrm>
            <a:off x="710216" y="4714875"/>
            <a:ext cx="10258424" cy="1564211"/>
          </a:xfrm>
          <a:prstGeom prst="rect">
            <a:avLst/>
          </a:prstGeom>
          <a:noFill/>
        </p:spPr>
        <p:txBody>
          <a:bodyPr wrap="square" rtlCol="0">
            <a:spAutoFit/>
          </a:bodyPr>
          <a:lstStyle/>
          <a:p>
            <a:pPr>
              <a:lnSpc>
                <a:spcPct val="150000"/>
              </a:lnSpc>
            </a:pPr>
            <a:r>
              <a:rPr kumimoji="1" lang="en-US" altLang="zh-CN" sz="2200" dirty="0">
                <a:solidFill>
                  <a:srgbClr val="FF0000"/>
                </a:solidFill>
              </a:rPr>
              <a:t>-</a:t>
            </a:r>
            <a:r>
              <a:rPr kumimoji="1" lang="zh-CN" altLang="en-US" sz="2200" dirty="0">
                <a:solidFill>
                  <a:srgbClr val="FF0000"/>
                </a:solidFill>
              </a:rPr>
              <a:t>测试</a:t>
            </a:r>
            <a:r>
              <a:rPr kumimoji="1" lang="en-US" altLang="zh-CN" sz="2200" dirty="0">
                <a:solidFill>
                  <a:srgbClr val="FF0000"/>
                </a:solidFill>
              </a:rPr>
              <a:t>1</a:t>
            </a:r>
            <a:r>
              <a:rPr kumimoji="1" lang="zh-CN" altLang="en-US" sz="2200" dirty="0">
                <a:solidFill>
                  <a:srgbClr val="FF0000"/>
                </a:solidFill>
              </a:rPr>
              <a:t>是模拟最终抓取的过程，看最终转换到机器人坐标系下准不准；</a:t>
            </a:r>
            <a:endParaRPr kumimoji="1" lang="en-US" altLang="zh-CN" sz="2200" dirty="0">
              <a:solidFill>
                <a:srgbClr val="FF0000"/>
              </a:solidFill>
            </a:endParaRPr>
          </a:p>
          <a:p>
            <a:pPr>
              <a:lnSpc>
                <a:spcPct val="150000"/>
              </a:lnSpc>
            </a:pPr>
            <a:r>
              <a:rPr kumimoji="1" lang="en-US" altLang="zh-CN" sz="2200" dirty="0">
                <a:solidFill>
                  <a:srgbClr val="FF0000"/>
                </a:solidFill>
              </a:rPr>
              <a:t>-</a:t>
            </a:r>
            <a:r>
              <a:rPr kumimoji="1" lang="zh-CN" altLang="en-US" sz="2200" dirty="0">
                <a:solidFill>
                  <a:srgbClr val="FF0000"/>
                </a:solidFill>
              </a:rPr>
              <a:t>测试</a:t>
            </a:r>
            <a:r>
              <a:rPr kumimoji="1" lang="en-US" altLang="zh-CN" sz="2200" dirty="0">
                <a:solidFill>
                  <a:srgbClr val="FF0000"/>
                </a:solidFill>
              </a:rPr>
              <a:t>2</a:t>
            </a:r>
            <a:r>
              <a:rPr kumimoji="1" lang="zh-CN" altLang="en-US" sz="2200" dirty="0">
                <a:solidFill>
                  <a:srgbClr val="FF0000"/>
                </a:solidFill>
              </a:rPr>
              <a:t>是测试中间过程（跟上个</a:t>
            </a:r>
            <a:r>
              <a:rPr kumimoji="1" lang="en-US" altLang="zh-CN" sz="2200" dirty="0">
                <a:solidFill>
                  <a:srgbClr val="FF0000"/>
                </a:solidFill>
              </a:rPr>
              <a:t>PPT</a:t>
            </a:r>
            <a:r>
              <a:rPr kumimoji="1" lang="zh-CN" altLang="en-US" sz="2200" dirty="0">
                <a:solidFill>
                  <a:srgbClr val="FF0000"/>
                </a:solidFill>
              </a:rPr>
              <a:t>的测试一样），看先转换到世界坐标系这一步转换得准不准。</a:t>
            </a:r>
          </a:p>
        </p:txBody>
      </p:sp>
    </p:spTree>
    <p:extLst>
      <p:ext uri="{BB962C8B-B14F-4D97-AF65-F5344CB8AC3E}">
        <p14:creationId xmlns:p14="http://schemas.microsoft.com/office/powerpoint/2010/main" val="856086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A6EC69-8E3B-6240-94AB-278F0DCA0809}"/>
              </a:ext>
            </a:extLst>
          </p:cNvPr>
          <p:cNvPicPr>
            <a:picLocks noChangeAspect="1"/>
          </p:cNvPicPr>
          <p:nvPr/>
        </p:nvPicPr>
        <p:blipFill>
          <a:blip r:embed="rId2"/>
          <a:stretch>
            <a:fillRect/>
          </a:stretch>
        </p:blipFill>
        <p:spPr>
          <a:xfrm>
            <a:off x="1120379" y="142876"/>
            <a:ext cx="2218133" cy="2957511"/>
          </a:xfrm>
          <a:prstGeom prst="rect">
            <a:avLst/>
          </a:prstGeom>
        </p:spPr>
      </p:pic>
      <p:pic>
        <p:nvPicPr>
          <p:cNvPr id="5" name="图片 4">
            <a:extLst>
              <a:ext uri="{FF2B5EF4-FFF2-40B4-BE49-F238E27FC236}">
                <a16:creationId xmlns:a16="http://schemas.microsoft.com/office/drawing/2014/main" id="{B471C75E-EF4D-E449-9396-44DB66AFB85B}"/>
              </a:ext>
            </a:extLst>
          </p:cNvPr>
          <p:cNvPicPr>
            <a:picLocks noChangeAspect="1"/>
          </p:cNvPicPr>
          <p:nvPr/>
        </p:nvPicPr>
        <p:blipFill>
          <a:blip r:embed="rId3"/>
          <a:stretch>
            <a:fillRect/>
          </a:stretch>
        </p:blipFill>
        <p:spPr>
          <a:xfrm>
            <a:off x="4931573" y="142876"/>
            <a:ext cx="2218133" cy="2957511"/>
          </a:xfrm>
          <a:prstGeom prst="rect">
            <a:avLst/>
          </a:prstGeom>
        </p:spPr>
      </p:pic>
      <p:pic>
        <p:nvPicPr>
          <p:cNvPr id="6" name="图片 5">
            <a:extLst>
              <a:ext uri="{FF2B5EF4-FFF2-40B4-BE49-F238E27FC236}">
                <a16:creationId xmlns:a16="http://schemas.microsoft.com/office/drawing/2014/main" id="{0379D535-8984-4140-91E4-4C08546C50EC}"/>
              </a:ext>
            </a:extLst>
          </p:cNvPr>
          <p:cNvPicPr>
            <a:picLocks noChangeAspect="1"/>
          </p:cNvPicPr>
          <p:nvPr/>
        </p:nvPicPr>
        <p:blipFill>
          <a:blip r:embed="rId4"/>
          <a:stretch>
            <a:fillRect/>
          </a:stretch>
        </p:blipFill>
        <p:spPr>
          <a:xfrm>
            <a:off x="9389269" y="142875"/>
            <a:ext cx="2218133" cy="2957511"/>
          </a:xfrm>
          <a:prstGeom prst="rect">
            <a:avLst/>
          </a:prstGeom>
        </p:spPr>
      </p:pic>
      <p:pic>
        <p:nvPicPr>
          <p:cNvPr id="7" name="图片 6">
            <a:extLst>
              <a:ext uri="{FF2B5EF4-FFF2-40B4-BE49-F238E27FC236}">
                <a16:creationId xmlns:a16="http://schemas.microsoft.com/office/drawing/2014/main" id="{C1EBDF92-3985-2849-BD77-423313C8B557}"/>
              </a:ext>
            </a:extLst>
          </p:cNvPr>
          <p:cNvPicPr>
            <a:picLocks noChangeAspect="1"/>
          </p:cNvPicPr>
          <p:nvPr/>
        </p:nvPicPr>
        <p:blipFill>
          <a:blip r:embed="rId5"/>
          <a:stretch>
            <a:fillRect/>
          </a:stretch>
        </p:blipFill>
        <p:spPr>
          <a:xfrm>
            <a:off x="2671763" y="3549651"/>
            <a:ext cx="2481262" cy="3308349"/>
          </a:xfrm>
          <a:prstGeom prst="rect">
            <a:avLst/>
          </a:prstGeom>
        </p:spPr>
      </p:pic>
      <p:pic>
        <p:nvPicPr>
          <p:cNvPr id="8" name="图片 7">
            <a:extLst>
              <a:ext uri="{FF2B5EF4-FFF2-40B4-BE49-F238E27FC236}">
                <a16:creationId xmlns:a16="http://schemas.microsoft.com/office/drawing/2014/main" id="{3A12104D-B33A-BE44-AC41-4349D4082776}"/>
              </a:ext>
            </a:extLst>
          </p:cNvPr>
          <p:cNvPicPr>
            <a:picLocks noChangeAspect="1"/>
          </p:cNvPicPr>
          <p:nvPr/>
        </p:nvPicPr>
        <p:blipFill>
          <a:blip r:embed="rId6"/>
          <a:stretch>
            <a:fillRect/>
          </a:stretch>
        </p:blipFill>
        <p:spPr>
          <a:xfrm>
            <a:off x="7619951" y="3549651"/>
            <a:ext cx="2481262" cy="3308349"/>
          </a:xfrm>
          <a:prstGeom prst="rect">
            <a:avLst/>
          </a:prstGeom>
        </p:spPr>
      </p:pic>
      <p:sp>
        <p:nvSpPr>
          <p:cNvPr id="9" name="文本框 8">
            <a:extLst>
              <a:ext uri="{FF2B5EF4-FFF2-40B4-BE49-F238E27FC236}">
                <a16:creationId xmlns:a16="http://schemas.microsoft.com/office/drawing/2014/main" id="{FDE083F8-3730-434E-A410-DD664D05BB16}"/>
              </a:ext>
            </a:extLst>
          </p:cNvPr>
          <p:cNvSpPr txBox="1"/>
          <p:nvPr/>
        </p:nvSpPr>
        <p:spPr>
          <a:xfrm>
            <a:off x="158256" y="742951"/>
            <a:ext cx="962123" cy="646331"/>
          </a:xfrm>
          <a:prstGeom prst="rect">
            <a:avLst/>
          </a:prstGeom>
          <a:noFill/>
        </p:spPr>
        <p:txBody>
          <a:bodyPr wrap="none" rtlCol="0">
            <a:spAutoFit/>
          </a:bodyPr>
          <a:lstStyle/>
          <a:p>
            <a:r>
              <a:rPr kumimoji="1" lang="en-US" altLang="zh-CN" dirty="0"/>
              <a:t>Object1</a:t>
            </a:r>
          </a:p>
          <a:p>
            <a:r>
              <a:rPr kumimoji="1" lang="zh-CN" altLang="en-US" dirty="0"/>
              <a:t>药瓶</a:t>
            </a:r>
          </a:p>
        </p:txBody>
      </p:sp>
      <p:sp>
        <p:nvSpPr>
          <p:cNvPr id="10" name="文本框 9">
            <a:extLst>
              <a:ext uri="{FF2B5EF4-FFF2-40B4-BE49-F238E27FC236}">
                <a16:creationId xmlns:a16="http://schemas.microsoft.com/office/drawing/2014/main" id="{92A85573-FC8F-864C-A40B-06847CBD8F3C}"/>
              </a:ext>
            </a:extLst>
          </p:cNvPr>
          <p:cNvSpPr txBox="1"/>
          <p:nvPr/>
        </p:nvSpPr>
        <p:spPr>
          <a:xfrm>
            <a:off x="3912394" y="742951"/>
            <a:ext cx="962123" cy="646331"/>
          </a:xfrm>
          <a:prstGeom prst="rect">
            <a:avLst/>
          </a:prstGeom>
          <a:noFill/>
        </p:spPr>
        <p:txBody>
          <a:bodyPr wrap="none" rtlCol="0">
            <a:spAutoFit/>
          </a:bodyPr>
          <a:lstStyle/>
          <a:p>
            <a:r>
              <a:rPr kumimoji="1" lang="en-US" altLang="zh-CN" dirty="0"/>
              <a:t>Object2</a:t>
            </a:r>
          </a:p>
          <a:p>
            <a:r>
              <a:rPr kumimoji="1" lang="zh-CN" altLang="en-US" dirty="0"/>
              <a:t>激光笔</a:t>
            </a:r>
          </a:p>
        </p:txBody>
      </p:sp>
      <p:sp>
        <p:nvSpPr>
          <p:cNvPr id="11" name="文本框 10">
            <a:extLst>
              <a:ext uri="{FF2B5EF4-FFF2-40B4-BE49-F238E27FC236}">
                <a16:creationId xmlns:a16="http://schemas.microsoft.com/office/drawing/2014/main" id="{AF10F93B-8B12-FA44-81BD-748A5455E8FE}"/>
              </a:ext>
            </a:extLst>
          </p:cNvPr>
          <p:cNvSpPr txBox="1"/>
          <p:nvPr/>
        </p:nvSpPr>
        <p:spPr>
          <a:xfrm>
            <a:off x="8379521" y="742950"/>
            <a:ext cx="962123" cy="646331"/>
          </a:xfrm>
          <a:prstGeom prst="rect">
            <a:avLst/>
          </a:prstGeom>
          <a:noFill/>
        </p:spPr>
        <p:txBody>
          <a:bodyPr wrap="none" rtlCol="0">
            <a:spAutoFit/>
          </a:bodyPr>
          <a:lstStyle/>
          <a:p>
            <a:r>
              <a:rPr kumimoji="1" lang="en-US" altLang="zh-CN" dirty="0"/>
              <a:t>Object3</a:t>
            </a:r>
          </a:p>
          <a:p>
            <a:r>
              <a:rPr kumimoji="1" lang="zh-CN" altLang="en-US" dirty="0"/>
              <a:t>电风扇</a:t>
            </a:r>
          </a:p>
        </p:txBody>
      </p:sp>
      <p:sp>
        <p:nvSpPr>
          <p:cNvPr id="12" name="文本框 11">
            <a:extLst>
              <a:ext uri="{FF2B5EF4-FFF2-40B4-BE49-F238E27FC236}">
                <a16:creationId xmlns:a16="http://schemas.microsoft.com/office/drawing/2014/main" id="{1F8F759B-3586-5F46-B12C-4EB10220348B}"/>
              </a:ext>
            </a:extLst>
          </p:cNvPr>
          <p:cNvSpPr txBox="1"/>
          <p:nvPr/>
        </p:nvSpPr>
        <p:spPr>
          <a:xfrm>
            <a:off x="1507331" y="4395789"/>
            <a:ext cx="962123" cy="646331"/>
          </a:xfrm>
          <a:prstGeom prst="rect">
            <a:avLst/>
          </a:prstGeom>
          <a:noFill/>
        </p:spPr>
        <p:txBody>
          <a:bodyPr wrap="none" rtlCol="0">
            <a:spAutoFit/>
          </a:bodyPr>
          <a:lstStyle/>
          <a:p>
            <a:r>
              <a:rPr kumimoji="1" lang="en-US" altLang="zh-CN" dirty="0"/>
              <a:t>Object4</a:t>
            </a:r>
          </a:p>
          <a:p>
            <a:r>
              <a:rPr kumimoji="1" lang="zh-CN" altLang="en-US" dirty="0"/>
              <a:t>书</a:t>
            </a:r>
          </a:p>
        </p:txBody>
      </p:sp>
      <p:sp>
        <p:nvSpPr>
          <p:cNvPr id="13" name="文本框 12">
            <a:extLst>
              <a:ext uri="{FF2B5EF4-FFF2-40B4-BE49-F238E27FC236}">
                <a16:creationId xmlns:a16="http://schemas.microsoft.com/office/drawing/2014/main" id="{562B0015-6304-5C46-ACF2-A7EAE4238B65}"/>
              </a:ext>
            </a:extLst>
          </p:cNvPr>
          <p:cNvSpPr txBox="1"/>
          <p:nvPr/>
        </p:nvSpPr>
        <p:spPr>
          <a:xfrm>
            <a:off x="6442425" y="4257289"/>
            <a:ext cx="1169194" cy="923330"/>
          </a:xfrm>
          <a:prstGeom prst="rect">
            <a:avLst/>
          </a:prstGeom>
          <a:noFill/>
        </p:spPr>
        <p:txBody>
          <a:bodyPr wrap="square" rtlCol="0">
            <a:spAutoFit/>
          </a:bodyPr>
          <a:lstStyle/>
          <a:p>
            <a:r>
              <a:rPr kumimoji="1" lang="en-US" altLang="zh-CN" dirty="0"/>
              <a:t>Object5</a:t>
            </a:r>
          </a:p>
          <a:p>
            <a:r>
              <a:rPr kumimoji="1" lang="en-US" altLang="zh-CN" dirty="0"/>
              <a:t>(</a:t>
            </a:r>
            <a:r>
              <a:rPr kumimoji="1" lang="zh-CN" altLang="en-US" dirty="0"/>
              <a:t>这个杯子的</a:t>
            </a:r>
            <a:r>
              <a:rPr kumimoji="1" lang="en-US" altLang="zh-CN" dirty="0"/>
              <a:t>)</a:t>
            </a:r>
            <a:r>
              <a:rPr kumimoji="1" lang="zh-CN" altLang="en-US" dirty="0"/>
              <a:t>杯盖</a:t>
            </a:r>
          </a:p>
        </p:txBody>
      </p:sp>
    </p:spTree>
    <p:extLst>
      <p:ext uri="{BB962C8B-B14F-4D97-AF65-F5344CB8AC3E}">
        <p14:creationId xmlns:p14="http://schemas.microsoft.com/office/powerpoint/2010/main" val="3852054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28C6AC-73A2-4942-B4B8-79E773823EF6}"/>
              </a:ext>
            </a:extLst>
          </p:cNvPr>
          <p:cNvPicPr>
            <a:picLocks noChangeAspect="1"/>
          </p:cNvPicPr>
          <p:nvPr/>
        </p:nvPicPr>
        <p:blipFill>
          <a:blip r:embed="rId2"/>
          <a:stretch>
            <a:fillRect/>
          </a:stretch>
        </p:blipFill>
        <p:spPr>
          <a:xfrm>
            <a:off x="7044003" y="0"/>
            <a:ext cx="2895914" cy="6858000"/>
          </a:xfrm>
          <a:prstGeom prst="rect">
            <a:avLst/>
          </a:prstGeom>
        </p:spPr>
      </p:pic>
      <p:sp>
        <p:nvSpPr>
          <p:cNvPr id="6" name="文本框 5">
            <a:extLst>
              <a:ext uri="{FF2B5EF4-FFF2-40B4-BE49-F238E27FC236}">
                <a16:creationId xmlns:a16="http://schemas.microsoft.com/office/drawing/2014/main" id="{89C5DA3C-60B5-C849-8A39-E14C0CEDD759}"/>
              </a:ext>
            </a:extLst>
          </p:cNvPr>
          <p:cNvSpPr txBox="1"/>
          <p:nvPr/>
        </p:nvSpPr>
        <p:spPr>
          <a:xfrm>
            <a:off x="532436" y="1435261"/>
            <a:ext cx="5463251" cy="2585323"/>
          </a:xfrm>
          <a:prstGeom prst="rect">
            <a:avLst/>
          </a:prstGeom>
          <a:noFill/>
        </p:spPr>
        <p:txBody>
          <a:bodyPr wrap="square" rtlCol="0">
            <a:spAutoFit/>
          </a:bodyPr>
          <a:lstStyle/>
          <a:p>
            <a:r>
              <a:rPr kumimoji="1" lang="zh-CN" altLang="en-US" dirty="0"/>
              <a:t>       线扫相机成的图像（原图）：</a:t>
            </a:r>
            <a:r>
              <a:rPr kumimoji="1" lang="en-US" altLang="zh-CN" dirty="0"/>
              <a:t>4096 X 9700</a:t>
            </a:r>
            <a:r>
              <a:rPr kumimoji="1" lang="zh-CN" altLang="en-US" dirty="0"/>
              <a:t>（</a:t>
            </a:r>
            <a:r>
              <a:rPr kumimoji="1" lang="en-US" altLang="zh-CN" dirty="0"/>
              <a:t>pixel</a:t>
            </a:r>
            <a:r>
              <a:rPr kumimoji="1" lang="zh-CN" altLang="en-US" dirty="0"/>
              <a:t>）</a:t>
            </a:r>
            <a:r>
              <a:rPr kumimoji="1" lang="en-US" altLang="zh-CN" dirty="0"/>
              <a:t>,</a:t>
            </a:r>
            <a:r>
              <a:rPr kumimoji="1" lang="zh-CN" altLang="en-US" dirty="0"/>
              <a:t>上面的</a:t>
            </a:r>
            <a:r>
              <a:rPr kumimoji="1" lang="en-US" altLang="zh-CN" dirty="0"/>
              <a:t>5</a:t>
            </a:r>
            <a:r>
              <a:rPr kumimoji="1" lang="zh-CN" altLang="en-US" dirty="0"/>
              <a:t>个物品我用红色记号标记出了它们的位置。</a:t>
            </a:r>
            <a:endParaRPr kumimoji="1" lang="en-US" altLang="zh-CN" dirty="0"/>
          </a:p>
          <a:p>
            <a:r>
              <a:rPr kumimoji="1" lang="zh-CN" altLang="en-US" dirty="0"/>
              <a:t>       同时，根据昨天操纵</a:t>
            </a:r>
            <a:r>
              <a:rPr kumimoji="1" lang="en-US" altLang="zh-CN" dirty="0"/>
              <a:t>4</a:t>
            </a:r>
            <a:r>
              <a:rPr kumimoji="1" lang="zh-CN" altLang="en-US" dirty="0"/>
              <a:t>轴机械臂的经验，我也用粉色标出了机器人平面坐标系的</a:t>
            </a:r>
            <a:r>
              <a:rPr kumimoji="1" lang="en-US" altLang="zh-CN" dirty="0"/>
              <a:t>x</a:t>
            </a:r>
            <a:r>
              <a:rPr kumimoji="1" lang="zh-CN" altLang="en-US" dirty="0"/>
              <a:t>轴正向、</a:t>
            </a:r>
            <a:r>
              <a:rPr kumimoji="1" lang="en-US" altLang="zh-CN" dirty="0"/>
              <a:t>y</a:t>
            </a:r>
            <a:r>
              <a:rPr kumimoji="1" lang="zh-CN" altLang="en-US" dirty="0"/>
              <a:t>轴正向和原点的大概位置。</a:t>
            </a:r>
            <a:endParaRPr kumimoji="1" lang="en-US" altLang="zh-CN" dirty="0"/>
          </a:p>
          <a:p>
            <a:r>
              <a:rPr kumimoji="1" lang="zh-CN" altLang="en-US" dirty="0"/>
              <a:t>    我还用青色标出了我建的世界平面坐标系的大概位置（以棋盘格第一个角点为世界平面坐标系为原点，棋盘格的宽边为</a:t>
            </a:r>
            <a:r>
              <a:rPr kumimoji="1" lang="en-US" altLang="zh-CN" dirty="0"/>
              <a:t>x</a:t>
            </a:r>
            <a:r>
              <a:rPr kumimoji="1" lang="zh-CN" altLang="en-US" dirty="0"/>
              <a:t>轴，高边为</a:t>
            </a:r>
            <a:r>
              <a:rPr kumimoji="1" lang="en-US" altLang="zh-CN" dirty="0"/>
              <a:t>y</a:t>
            </a:r>
            <a:r>
              <a:rPr kumimoji="1" lang="zh-CN" altLang="en-US" dirty="0"/>
              <a:t>轴）。</a:t>
            </a:r>
          </a:p>
        </p:txBody>
      </p:sp>
      <p:sp>
        <p:nvSpPr>
          <p:cNvPr id="9" name="圆角矩形 8">
            <a:extLst>
              <a:ext uri="{FF2B5EF4-FFF2-40B4-BE49-F238E27FC236}">
                <a16:creationId xmlns:a16="http://schemas.microsoft.com/office/drawing/2014/main" id="{D3EBF71F-3E8C-BF40-A90E-E89E85A9EA20}"/>
              </a:ext>
            </a:extLst>
          </p:cNvPr>
          <p:cNvSpPr/>
          <p:nvPr/>
        </p:nvSpPr>
        <p:spPr>
          <a:xfrm>
            <a:off x="7486650" y="2471738"/>
            <a:ext cx="585788" cy="40005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93B75F1A-5695-A144-B671-4CB00DB1AA35}"/>
              </a:ext>
            </a:extLst>
          </p:cNvPr>
          <p:cNvSpPr/>
          <p:nvPr/>
        </p:nvSpPr>
        <p:spPr>
          <a:xfrm>
            <a:off x="8199066" y="1435261"/>
            <a:ext cx="430584" cy="30781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397AB473-A38C-734B-8CBA-8EE11B982CFF}"/>
              </a:ext>
            </a:extLst>
          </p:cNvPr>
          <p:cNvSpPr/>
          <p:nvPr/>
        </p:nvSpPr>
        <p:spPr>
          <a:xfrm>
            <a:off x="8824913" y="1857375"/>
            <a:ext cx="647700" cy="61436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id="{ADC005B0-EE59-2848-B4A0-F92C75D24D48}"/>
              </a:ext>
            </a:extLst>
          </p:cNvPr>
          <p:cNvSpPr/>
          <p:nvPr/>
        </p:nvSpPr>
        <p:spPr>
          <a:xfrm>
            <a:off x="9001125" y="3189587"/>
            <a:ext cx="638176" cy="30718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C9D32221-87BA-E540-B9F7-86A262F135EA}"/>
              </a:ext>
            </a:extLst>
          </p:cNvPr>
          <p:cNvSpPr/>
          <p:nvPr/>
        </p:nvSpPr>
        <p:spPr>
          <a:xfrm>
            <a:off x="9001124" y="4100513"/>
            <a:ext cx="495301" cy="26769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25288EAC-0C1F-AA49-B203-C4BAF32B7871}"/>
              </a:ext>
            </a:extLst>
          </p:cNvPr>
          <p:cNvSpPr txBox="1"/>
          <p:nvPr/>
        </p:nvSpPr>
        <p:spPr>
          <a:xfrm>
            <a:off x="7430969" y="2158535"/>
            <a:ext cx="723275" cy="307777"/>
          </a:xfrm>
          <a:prstGeom prst="rect">
            <a:avLst/>
          </a:prstGeom>
          <a:noFill/>
        </p:spPr>
        <p:txBody>
          <a:bodyPr wrap="none" rtlCol="0">
            <a:spAutoFit/>
          </a:bodyPr>
          <a:lstStyle/>
          <a:p>
            <a:r>
              <a:rPr kumimoji="1" lang="zh-CN" altLang="en-US" sz="1400" dirty="0">
                <a:solidFill>
                  <a:srgbClr val="FF0000"/>
                </a:solidFill>
              </a:rPr>
              <a:t>电风扇</a:t>
            </a:r>
          </a:p>
        </p:txBody>
      </p:sp>
      <p:sp>
        <p:nvSpPr>
          <p:cNvPr id="15" name="文本框 14">
            <a:extLst>
              <a:ext uri="{FF2B5EF4-FFF2-40B4-BE49-F238E27FC236}">
                <a16:creationId xmlns:a16="http://schemas.microsoft.com/office/drawing/2014/main" id="{E1363C07-0EC9-8542-9E64-9DD4311F99BC}"/>
              </a:ext>
            </a:extLst>
          </p:cNvPr>
          <p:cNvSpPr txBox="1"/>
          <p:nvPr/>
        </p:nvSpPr>
        <p:spPr>
          <a:xfrm>
            <a:off x="8142488" y="1122058"/>
            <a:ext cx="543739" cy="307777"/>
          </a:xfrm>
          <a:prstGeom prst="rect">
            <a:avLst/>
          </a:prstGeom>
          <a:noFill/>
        </p:spPr>
        <p:txBody>
          <a:bodyPr wrap="none" rtlCol="0">
            <a:spAutoFit/>
          </a:bodyPr>
          <a:lstStyle/>
          <a:p>
            <a:r>
              <a:rPr kumimoji="1" lang="zh-CN" altLang="en-US" sz="1400" dirty="0">
                <a:solidFill>
                  <a:srgbClr val="FF0000"/>
                </a:solidFill>
              </a:rPr>
              <a:t>瓶盖</a:t>
            </a:r>
          </a:p>
        </p:txBody>
      </p:sp>
      <p:sp>
        <p:nvSpPr>
          <p:cNvPr id="16" name="文本框 15">
            <a:extLst>
              <a:ext uri="{FF2B5EF4-FFF2-40B4-BE49-F238E27FC236}">
                <a16:creationId xmlns:a16="http://schemas.microsoft.com/office/drawing/2014/main" id="{93EF6CCF-C16F-AE42-AAE9-23B8387832C3}"/>
              </a:ext>
            </a:extLst>
          </p:cNvPr>
          <p:cNvSpPr txBox="1"/>
          <p:nvPr/>
        </p:nvSpPr>
        <p:spPr>
          <a:xfrm>
            <a:off x="8491381" y="2004646"/>
            <a:ext cx="364202" cy="307777"/>
          </a:xfrm>
          <a:prstGeom prst="rect">
            <a:avLst/>
          </a:prstGeom>
          <a:noFill/>
        </p:spPr>
        <p:txBody>
          <a:bodyPr wrap="none" rtlCol="0">
            <a:spAutoFit/>
          </a:bodyPr>
          <a:lstStyle/>
          <a:p>
            <a:r>
              <a:rPr kumimoji="1" lang="zh-CN" altLang="en-US" sz="1400" dirty="0">
                <a:solidFill>
                  <a:srgbClr val="FF0000"/>
                </a:solidFill>
              </a:rPr>
              <a:t>书</a:t>
            </a:r>
          </a:p>
        </p:txBody>
      </p:sp>
      <p:sp>
        <p:nvSpPr>
          <p:cNvPr id="17" name="文本框 16">
            <a:extLst>
              <a:ext uri="{FF2B5EF4-FFF2-40B4-BE49-F238E27FC236}">
                <a16:creationId xmlns:a16="http://schemas.microsoft.com/office/drawing/2014/main" id="{44446466-FC83-EE44-9066-FED76FABC132}"/>
              </a:ext>
            </a:extLst>
          </p:cNvPr>
          <p:cNvSpPr txBox="1"/>
          <p:nvPr/>
        </p:nvSpPr>
        <p:spPr>
          <a:xfrm>
            <a:off x="8958575" y="2860774"/>
            <a:ext cx="723275" cy="307777"/>
          </a:xfrm>
          <a:prstGeom prst="rect">
            <a:avLst/>
          </a:prstGeom>
          <a:noFill/>
        </p:spPr>
        <p:txBody>
          <a:bodyPr wrap="none" rtlCol="0">
            <a:spAutoFit/>
          </a:bodyPr>
          <a:lstStyle/>
          <a:p>
            <a:r>
              <a:rPr kumimoji="1" lang="zh-CN" altLang="en-US" sz="1400" dirty="0">
                <a:solidFill>
                  <a:srgbClr val="FF0000"/>
                </a:solidFill>
              </a:rPr>
              <a:t>激光笔</a:t>
            </a:r>
          </a:p>
        </p:txBody>
      </p:sp>
      <p:sp>
        <p:nvSpPr>
          <p:cNvPr id="18" name="文本框 17">
            <a:extLst>
              <a:ext uri="{FF2B5EF4-FFF2-40B4-BE49-F238E27FC236}">
                <a16:creationId xmlns:a16="http://schemas.microsoft.com/office/drawing/2014/main" id="{139E2EDB-77D7-FD41-8AAD-0B255DDE992C}"/>
              </a:ext>
            </a:extLst>
          </p:cNvPr>
          <p:cNvSpPr txBox="1"/>
          <p:nvPr/>
        </p:nvSpPr>
        <p:spPr>
          <a:xfrm>
            <a:off x="8958576" y="3807024"/>
            <a:ext cx="543739" cy="307777"/>
          </a:xfrm>
          <a:prstGeom prst="rect">
            <a:avLst/>
          </a:prstGeom>
          <a:noFill/>
        </p:spPr>
        <p:txBody>
          <a:bodyPr wrap="none" rtlCol="0">
            <a:spAutoFit/>
          </a:bodyPr>
          <a:lstStyle/>
          <a:p>
            <a:r>
              <a:rPr kumimoji="1" lang="zh-CN" altLang="en-US" sz="1400" dirty="0">
                <a:solidFill>
                  <a:srgbClr val="FF0000"/>
                </a:solidFill>
              </a:rPr>
              <a:t>药瓶</a:t>
            </a:r>
          </a:p>
        </p:txBody>
      </p:sp>
      <p:sp>
        <p:nvSpPr>
          <p:cNvPr id="19" name="下箭头 18">
            <a:extLst>
              <a:ext uri="{FF2B5EF4-FFF2-40B4-BE49-F238E27FC236}">
                <a16:creationId xmlns:a16="http://schemas.microsoft.com/office/drawing/2014/main" id="{1D01A4DA-B51B-F44D-B4CA-212B05066DCD}"/>
              </a:ext>
            </a:extLst>
          </p:cNvPr>
          <p:cNvSpPr/>
          <p:nvPr/>
        </p:nvSpPr>
        <p:spPr>
          <a:xfrm>
            <a:off x="6987121" y="3807024"/>
            <a:ext cx="213780" cy="2322314"/>
          </a:xfrm>
          <a:prstGeom prst="downArrow">
            <a:avLst/>
          </a:prstGeom>
          <a:solidFill>
            <a:srgbClr val="FF02FF"/>
          </a:solidFill>
          <a:ln>
            <a:solidFill>
              <a:srgbClr val="FF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下箭头 19">
            <a:extLst>
              <a:ext uri="{FF2B5EF4-FFF2-40B4-BE49-F238E27FC236}">
                <a16:creationId xmlns:a16="http://schemas.microsoft.com/office/drawing/2014/main" id="{613B4B85-54A1-9C46-BC77-7BEB8E609766}"/>
              </a:ext>
            </a:extLst>
          </p:cNvPr>
          <p:cNvSpPr/>
          <p:nvPr/>
        </p:nvSpPr>
        <p:spPr>
          <a:xfrm rot="16200000">
            <a:off x="8098488" y="2630138"/>
            <a:ext cx="154248" cy="2251109"/>
          </a:xfrm>
          <a:prstGeom prst="downArrow">
            <a:avLst/>
          </a:prstGeom>
          <a:solidFill>
            <a:srgbClr val="FF02FF"/>
          </a:solidFill>
          <a:ln>
            <a:solidFill>
              <a:srgbClr val="FF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3E3FB433-50B7-C74B-B1E2-B108985316D8}"/>
              </a:ext>
            </a:extLst>
          </p:cNvPr>
          <p:cNvSpPr txBox="1"/>
          <p:nvPr/>
        </p:nvSpPr>
        <p:spPr>
          <a:xfrm>
            <a:off x="6734617" y="3558130"/>
            <a:ext cx="359394" cy="369332"/>
          </a:xfrm>
          <a:prstGeom prst="rect">
            <a:avLst/>
          </a:prstGeom>
          <a:noFill/>
        </p:spPr>
        <p:txBody>
          <a:bodyPr wrap="none" rtlCol="0">
            <a:spAutoFit/>
          </a:bodyPr>
          <a:lstStyle/>
          <a:p>
            <a:r>
              <a:rPr kumimoji="1" lang="en-US" altLang="zh-CN" b="1" dirty="0">
                <a:solidFill>
                  <a:srgbClr val="FF02FF"/>
                </a:solidFill>
              </a:rPr>
              <a:t>O</a:t>
            </a:r>
            <a:endParaRPr kumimoji="1" lang="zh-CN" altLang="en-US" b="1" dirty="0">
              <a:solidFill>
                <a:srgbClr val="FF02FF"/>
              </a:solidFill>
            </a:endParaRPr>
          </a:p>
        </p:txBody>
      </p:sp>
      <p:sp>
        <p:nvSpPr>
          <p:cNvPr id="22" name="文本框 21">
            <a:extLst>
              <a:ext uri="{FF2B5EF4-FFF2-40B4-BE49-F238E27FC236}">
                <a16:creationId xmlns:a16="http://schemas.microsoft.com/office/drawing/2014/main" id="{B2E4E5C9-6357-C041-9977-65AEF98CFC93}"/>
              </a:ext>
            </a:extLst>
          </p:cNvPr>
          <p:cNvSpPr txBox="1"/>
          <p:nvPr/>
        </p:nvSpPr>
        <p:spPr>
          <a:xfrm>
            <a:off x="6695859" y="5944672"/>
            <a:ext cx="300082" cy="369332"/>
          </a:xfrm>
          <a:prstGeom prst="rect">
            <a:avLst/>
          </a:prstGeom>
          <a:noFill/>
        </p:spPr>
        <p:txBody>
          <a:bodyPr wrap="none" rtlCol="0">
            <a:spAutoFit/>
          </a:bodyPr>
          <a:lstStyle/>
          <a:p>
            <a:r>
              <a:rPr kumimoji="1" lang="en-US" altLang="zh-CN" b="1" dirty="0">
                <a:solidFill>
                  <a:srgbClr val="FF02FF"/>
                </a:solidFill>
              </a:rPr>
              <a:t>x</a:t>
            </a:r>
            <a:endParaRPr kumimoji="1" lang="zh-CN" altLang="en-US" b="1" dirty="0">
              <a:solidFill>
                <a:srgbClr val="FF02FF"/>
              </a:solidFill>
            </a:endParaRPr>
          </a:p>
        </p:txBody>
      </p:sp>
      <p:sp>
        <p:nvSpPr>
          <p:cNvPr id="23" name="文本框 22">
            <a:extLst>
              <a:ext uri="{FF2B5EF4-FFF2-40B4-BE49-F238E27FC236}">
                <a16:creationId xmlns:a16="http://schemas.microsoft.com/office/drawing/2014/main" id="{7C3F1CC8-5D20-9440-A6BE-705A20CE80B6}"/>
              </a:ext>
            </a:extLst>
          </p:cNvPr>
          <p:cNvSpPr txBox="1"/>
          <p:nvPr/>
        </p:nvSpPr>
        <p:spPr>
          <a:xfrm>
            <a:off x="9301167" y="3478807"/>
            <a:ext cx="301686" cy="369332"/>
          </a:xfrm>
          <a:prstGeom prst="rect">
            <a:avLst/>
          </a:prstGeom>
          <a:noFill/>
        </p:spPr>
        <p:txBody>
          <a:bodyPr wrap="none" rtlCol="0">
            <a:spAutoFit/>
          </a:bodyPr>
          <a:lstStyle/>
          <a:p>
            <a:r>
              <a:rPr kumimoji="1" lang="en-US" altLang="zh-CN" b="1" dirty="0">
                <a:solidFill>
                  <a:srgbClr val="FF02FF"/>
                </a:solidFill>
              </a:rPr>
              <a:t>y</a:t>
            </a:r>
            <a:endParaRPr kumimoji="1" lang="zh-CN" altLang="en-US" b="1" dirty="0">
              <a:solidFill>
                <a:srgbClr val="FF02FF"/>
              </a:solidFill>
            </a:endParaRPr>
          </a:p>
        </p:txBody>
      </p:sp>
      <p:sp>
        <p:nvSpPr>
          <p:cNvPr id="24" name="上箭头 23">
            <a:extLst>
              <a:ext uri="{FF2B5EF4-FFF2-40B4-BE49-F238E27FC236}">
                <a16:creationId xmlns:a16="http://schemas.microsoft.com/office/drawing/2014/main" id="{3130EFA6-95DD-A64E-9B4B-231860CE709E}"/>
              </a:ext>
            </a:extLst>
          </p:cNvPr>
          <p:cNvSpPr/>
          <p:nvPr/>
        </p:nvSpPr>
        <p:spPr>
          <a:xfrm>
            <a:off x="10462110" y="1275946"/>
            <a:ext cx="285750" cy="1036477"/>
          </a:xfrm>
          <a:prstGeom prst="upArrow">
            <a:avLst/>
          </a:prstGeom>
          <a:solidFill>
            <a:srgbClr val="3667FF"/>
          </a:solidFill>
          <a:ln>
            <a:solidFill>
              <a:srgbClr val="366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35A82B9A-281D-A643-9D4D-F21CFC694F42}"/>
              </a:ext>
            </a:extLst>
          </p:cNvPr>
          <p:cNvSpPr txBox="1"/>
          <p:nvPr/>
        </p:nvSpPr>
        <p:spPr>
          <a:xfrm>
            <a:off x="10833297" y="1499000"/>
            <a:ext cx="1107996" cy="646331"/>
          </a:xfrm>
          <a:prstGeom prst="rect">
            <a:avLst/>
          </a:prstGeom>
          <a:noFill/>
        </p:spPr>
        <p:txBody>
          <a:bodyPr wrap="none" rtlCol="0">
            <a:spAutoFit/>
          </a:bodyPr>
          <a:lstStyle/>
          <a:p>
            <a:r>
              <a:rPr kumimoji="1" lang="zh-CN" altLang="en-US" dirty="0">
                <a:solidFill>
                  <a:srgbClr val="3667FF"/>
                </a:solidFill>
              </a:rPr>
              <a:t>传送带</a:t>
            </a:r>
            <a:endParaRPr kumimoji="1" lang="en-US" altLang="zh-CN" dirty="0">
              <a:solidFill>
                <a:srgbClr val="3667FF"/>
              </a:solidFill>
            </a:endParaRPr>
          </a:p>
          <a:p>
            <a:r>
              <a:rPr kumimoji="1" lang="zh-CN" altLang="en-US" dirty="0">
                <a:solidFill>
                  <a:srgbClr val="3667FF"/>
                </a:solidFill>
              </a:rPr>
              <a:t>移动方向</a:t>
            </a:r>
          </a:p>
        </p:txBody>
      </p:sp>
      <p:sp>
        <p:nvSpPr>
          <p:cNvPr id="26" name="文本框 25">
            <a:extLst>
              <a:ext uri="{FF2B5EF4-FFF2-40B4-BE49-F238E27FC236}">
                <a16:creationId xmlns:a16="http://schemas.microsoft.com/office/drawing/2014/main" id="{772F0A53-DBF5-0346-98B6-F359D9CE1FFB}"/>
              </a:ext>
            </a:extLst>
          </p:cNvPr>
          <p:cNvSpPr txBox="1"/>
          <p:nvPr/>
        </p:nvSpPr>
        <p:spPr>
          <a:xfrm>
            <a:off x="5186898" y="3848139"/>
            <a:ext cx="1826141" cy="584775"/>
          </a:xfrm>
          <a:prstGeom prst="rect">
            <a:avLst/>
          </a:prstGeom>
          <a:noFill/>
        </p:spPr>
        <p:txBody>
          <a:bodyPr wrap="none" rtlCol="0">
            <a:spAutoFit/>
          </a:bodyPr>
          <a:lstStyle/>
          <a:p>
            <a:r>
              <a:rPr kumimoji="1" lang="zh-CN" altLang="en-US" sz="1600" dirty="0">
                <a:solidFill>
                  <a:srgbClr val="FF02FF"/>
                </a:solidFill>
              </a:rPr>
              <a:t>传送带平面坐标系</a:t>
            </a:r>
            <a:endParaRPr kumimoji="1" lang="en-US" altLang="zh-CN" sz="1600" dirty="0">
              <a:solidFill>
                <a:srgbClr val="FF02FF"/>
              </a:solidFill>
            </a:endParaRPr>
          </a:p>
          <a:p>
            <a:r>
              <a:rPr kumimoji="1" lang="zh-CN" altLang="en-US" sz="1600" dirty="0">
                <a:solidFill>
                  <a:srgbClr val="FF02FF"/>
                </a:solidFill>
              </a:rPr>
              <a:t>（大致位置）</a:t>
            </a:r>
          </a:p>
        </p:txBody>
      </p:sp>
      <p:sp>
        <p:nvSpPr>
          <p:cNvPr id="27" name="上箭头 26">
            <a:extLst>
              <a:ext uri="{FF2B5EF4-FFF2-40B4-BE49-F238E27FC236}">
                <a16:creationId xmlns:a16="http://schemas.microsoft.com/office/drawing/2014/main" id="{CD44EE51-84CE-2942-82F5-2A6D1D957BD9}"/>
              </a:ext>
            </a:extLst>
          </p:cNvPr>
          <p:cNvSpPr/>
          <p:nvPr/>
        </p:nvSpPr>
        <p:spPr>
          <a:xfrm>
            <a:off x="7852796" y="3014664"/>
            <a:ext cx="127351" cy="1271192"/>
          </a:xfrm>
          <a:prstGeom prst="upArrow">
            <a:avLst/>
          </a:prstGeom>
          <a:solidFill>
            <a:srgbClr val="00FDFF"/>
          </a:solid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上箭头 28">
            <a:extLst>
              <a:ext uri="{FF2B5EF4-FFF2-40B4-BE49-F238E27FC236}">
                <a16:creationId xmlns:a16="http://schemas.microsoft.com/office/drawing/2014/main" id="{6D8EA766-D631-4D4C-9582-45FE94AF5487}"/>
              </a:ext>
            </a:extLst>
          </p:cNvPr>
          <p:cNvSpPr/>
          <p:nvPr/>
        </p:nvSpPr>
        <p:spPr>
          <a:xfrm rot="5400000">
            <a:off x="8370217" y="3750536"/>
            <a:ext cx="152954" cy="1023762"/>
          </a:xfrm>
          <a:prstGeom prst="upArrow">
            <a:avLst/>
          </a:prstGeom>
          <a:solidFill>
            <a:srgbClr val="00FDFF"/>
          </a:solid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2D04C636-82A3-2945-BF03-E2C04327E764}"/>
              </a:ext>
            </a:extLst>
          </p:cNvPr>
          <p:cNvSpPr txBox="1"/>
          <p:nvPr/>
        </p:nvSpPr>
        <p:spPr>
          <a:xfrm>
            <a:off x="7515671" y="4139162"/>
            <a:ext cx="359394" cy="369332"/>
          </a:xfrm>
          <a:prstGeom prst="rect">
            <a:avLst/>
          </a:prstGeom>
          <a:noFill/>
        </p:spPr>
        <p:txBody>
          <a:bodyPr wrap="none" rtlCol="0">
            <a:spAutoFit/>
          </a:bodyPr>
          <a:lstStyle/>
          <a:p>
            <a:r>
              <a:rPr kumimoji="1" lang="en-US" altLang="zh-CN" b="1" dirty="0">
                <a:solidFill>
                  <a:srgbClr val="00FDFF"/>
                </a:solidFill>
              </a:rPr>
              <a:t>O</a:t>
            </a:r>
            <a:endParaRPr kumimoji="1" lang="zh-CN" altLang="en-US" b="1" dirty="0">
              <a:solidFill>
                <a:srgbClr val="00FDFF"/>
              </a:solidFill>
            </a:endParaRPr>
          </a:p>
        </p:txBody>
      </p:sp>
      <p:sp>
        <p:nvSpPr>
          <p:cNvPr id="31" name="文本框 30">
            <a:extLst>
              <a:ext uri="{FF2B5EF4-FFF2-40B4-BE49-F238E27FC236}">
                <a16:creationId xmlns:a16="http://schemas.microsoft.com/office/drawing/2014/main" id="{6EB93F56-BDBC-854B-8AFF-23E3CE6EEFBD}"/>
              </a:ext>
            </a:extLst>
          </p:cNvPr>
          <p:cNvSpPr txBox="1"/>
          <p:nvPr/>
        </p:nvSpPr>
        <p:spPr>
          <a:xfrm>
            <a:off x="7953361" y="2804814"/>
            <a:ext cx="300082" cy="369332"/>
          </a:xfrm>
          <a:prstGeom prst="rect">
            <a:avLst/>
          </a:prstGeom>
          <a:noFill/>
        </p:spPr>
        <p:txBody>
          <a:bodyPr wrap="none" rtlCol="0">
            <a:spAutoFit/>
          </a:bodyPr>
          <a:lstStyle/>
          <a:p>
            <a:r>
              <a:rPr kumimoji="1" lang="en-US" altLang="zh-CN" b="1" dirty="0">
                <a:solidFill>
                  <a:srgbClr val="00FDFF"/>
                </a:solidFill>
              </a:rPr>
              <a:t>x</a:t>
            </a:r>
            <a:endParaRPr kumimoji="1" lang="zh-CN" altLang="en-US" b="1" dirty="0">
              <a:solidFill>
                <a:srgbClr val="00FDFF"/>
              </a:solidFill>
            </a:endParaRPr>
          </a:p>
        </p:txBody>
      </p:sp>
      <p:sp>
        <p:nvSpPr>
          <p:cNvPr id="32" name="文本框 31">
            <a:extLst>
              <a:ext uri="{FF2B5EF4-FFF2-40B4-BE49-F238E27FC236}">
                <a16:creationId xmlns:a16="http://schemas.microsoft.com/office/drawing/2014/main" id="{04C636B0-E503-DB4E-9A05-FC256E8A787E}"/>
              </a:ext>
            </a:extLst>
          </p:cNvPr>
          <p:cNvSpPr txBox="1"/>
          <p:nvPr/>
        </p:nvSpPr>
        <p:spPr>
          <a:xfrm>
            <a:off x="8788940" y="4257931"/>
            <a:ext cx="301686" cy="369332"/>
          </a:xfrm>
          <a:prstGeom prst="rect">
            <a:avLst/>
          </a:prstGeom>
          <a:noFill/>
        </p:spPr>
        <p:txBody>
          <a:bodyPr wrap="none" rtlCol="0">
            <a:spAutoFit/>
          </a:bodyPr>
          <a:lstStyle/>
          <a:p>
            <a:r>
              <a:rPr kumimoji="1" lang="en-US" altLang="zh-CN" b="1" dirty="0">
                <a:solidFill>
                  <a:srgbClr val="00FDFF"/>
                </a:solidFill>
              </a:rPr>
              <a:t>y</a:t>
            </a:r>
            <a:endParaRPr kumimoji="1" lang="zh-CN" altLang="en-US" b="1" dirty="0">
              <a:solidFill>
                <a:srgbClr val="00FDFF"/>
              </a:solidFill>
            </a:endParaRPr>
          </a:p>
        </p:txBody>
      </p:sp>
      <p:sp>
        <p:nvSpPr>
          <p:cNvPr id="33" name="文本框 32">
            <a:extLst>
              <a:ext uri="{FF2B5EF4-FFF2-40B4-BE49-F238E27FC236}">
                <a16:creationId xmlns:a16="http://schemas.microsoft.com/office/drawing/2014/main" id="{FA589E3C-200A-AE4E-A664-0DFC7C4C3C79}"/>
              </a:ext>
            </a:extLst>
          </p:cNvPr>
          <p:cNvSpPr txBox="1"/>
          <p:nvPr/>
        </p:nvSpPr>
        <p:spPr>
          <a:xfrm>
            <a:off x="7332009" y="4545067"/>
            <a:ext cx="1620957" cy="584775"/>
          </a:xfrm>
          <a:prstGeom prst="rect">
            <a:avLst/>
          </a:prstGeom>
          <a:noFill/>
        </p:spPr>
        <p:txBody>
          <a:bodyPr wrap="none" rtlCol="0">
            <a:spAutoFit/>
          </a:bodyPr>
          <a:lstStyle/>
          <a:p>
            <a:r>
              <a:rPr kumimoji="1" lang="zh-CN" altLang="en-US" sz="1600" dirty="0">
                <a:solidFill>
                  <a:srgbClr val="00FDFF"/>
                </a:solidFill>
              </a:rPr>
              <a:t>世界平面坐标系</a:t>
            </a:r>
            <a:endParaRPr kumimoji="1" lang="en-US" altLang="zh-CN" sz="1600" dirty="0">
              <a:solidFill>
                <a:srgbClr val="00FDFF"/>
              </a:solidFill>
            </a:endParaRPr>
          </a:p>
          <a:p>
            <a:r>
              <a:rPr kumimoji="1" lang="zh-CN" altLang="en-US" sz="1600" dirty="0">
                <a:solidFill>
                  <a:srgbClr val="00FDFF"/>
                </a:solidFill>
              </a:rPr>
              <a:t>（大致位置）</a:t>
            </a:r>
          </a:p>
        </p:txBody>
      </p:sp>
      <p:sp>
        <p:nvSpPr>
          <p:cNvPr id="34" name="文本框 33">
            <a:extLst>
              <a:ext uri="{FF2B5EF4-FFF2-40B4-BE49-F238E27FC236}">
                <a16:creationId xmlns:a16="http://schemas.microsoft.com/office/drawing/2014/main" id="{915CC07A-BB9C-6C40-B64B-C089C69F56ED}"/>
              </a:ext>
            </a:extLst>
          </p:cNvPr>
          <p:cNvSpPr txBox="1"/>
          <p:nvPr/>
        </p:nvSpPr>
        <p:spPr>
          <a:xfrm>
            <a:off x="290121" y="281093"/>
            <a:ext cx="5705566" cy="523220"/>
          </a:xfrm>
          <a:prstGeom prst="rect">
            <a:avLst/>
          </a:prstGeom>
          <a:noFill/>
        </p:spPr>
        <p:txBody>
          <a:bodyPr wrap="square" rtlCol="0">
            <a:spAutoFit/>
          </a:bodyPr>
          <a:lstStyle/>
          <a:p>
            <a:r>
              <a:rPr kumimoji="1" lang="zh-CN" altLang="en-US" sz="2800" dirty="0"/>
              <a:t>所用的线扫图像</a:t>
            </a:r>
          </a:p>
        </p:txBody>
      </p:sp>
    </p:spTree>
    <p:extLst>
      <p:ext uri="{BB962C8B-B14F-4D97-AF65-F5344CB8AC3E}">
        <p14:creationId xmlns:p14="http://schemas.microsoft.com/office/powerpoint/2010/main" val="3858561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290D-6AFA-D243-8AB2-F6E70AE25A9D}"/>
              </a:ext>
            </a:extLst>
          </p:cNvPr>
          <p:cNvSpPr txBox="1"/>
          <p:nvPr/>
        </p:nvSpPr>
        <p:spPr>
          <a:xfrm>
            <a:off x="4520456" y="2924114"/>
            <a:ext cx="3594844" cy="584775"/>
          </a:xfrm>
          <a:prstGeom prst="rect">
            <a:avLst/>
          </a:prstGeom>
          <a:noFill/>
        </p:spPr>
        <p:txBody>
          <a:bodyPr wrap="square" rtlCol="0">
            <a:spAutoFit/>
          </a:bodyPr>
          <a:lstStyle/>
          <a:p>
            <a:r>
              <a:rPr kumimoji="1" lang="en-US" altLang="zh-CN" sz="3200" dirty="0"/>
              <a:t>Part 2.</a:t>
            </a:r>
            <a:r>
              <a:rPr kumimoji="1" lang="zh-CN" altLang="en-US" sz="3200" dirty="0"/>
              <a:t>测试及结果</a:t>
            </a:r>
          </a:p>
        </p:txBody>
      </p:sp>
    </p:spTree>
    <p:extLst>
      <p:ext uri="{BB962C8B-B14F-4D97-AF65-F5344CB8AC3E}">
        <p14:creationId xmlns:p14="http://schemas.microsoft.com/office/powerpoint/2010/main" val="232725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5B51B64-FFBC-A84D-B10A-D1148D6E8BBA}"/>
              </a:ext>
            </a:extLst>
          </p:cNvPr>
          <p:cNvPicPr>
            <a:picLocks noChangeAspect="1"/>
          </p:cNvPicPr>
          <p:nvPr/>
        </p:nvPicPr>
        <p:blipFill>
          <a:blip r:embed="rId2"/>
          <a:stretch>
            <a:fillRect/>
          </a:stretch>
        </p:blipFill>
        <p:spPr>
          <a:xfrm>
            <a:off x="1797522" y="4704447"/>
            <a:ext cx="7734300" cy="1689100"/>
          </a:xfrm>
          <a:prstGeom prst="rect">
            <a:avLst/>
          </a:prstGeom>
        </p:spPr>
      </p:pic>
      <p:sp>
        <p:nvSpPr>
          <p:cNvPr id="5" name="文本框 4">
            <a:extLst>
              <a:ext uri="{FF2B5EF4-FFF2-40B4-BE49-F238E27FC236}">
                <a16:creationId xmlns:a16="http://schemas.microsoft.com/office/drawing/2014/main" id="{771C8A18-7A28-DB4A-AE1B-B7D4D7E3460B}"/>
              </a:ext>
            </a:extLst>
          </p:cNvPr>
          <p:cNvSpPr txBox="1"/>
          <p:nvPr/>
        </p:nvSpPr>
        <p:spPr>
          <a:xfrm>
            <a:off x="835621" y="4981950"/>
            <a:ext cx="739981" cy="338554"/>
          </a:xfrm>
          <a:prstGeom prst="rect">
            <a:avLst/>
          </a:prstGeom>
          <a:noFill/>
        </p:spPr>
        <p:txBody>
          <a:bodyPr wrap="square" rtlCol="0">
            <a:spAutoFit/>
          </a:bodyPr>
          <a:lstStyle/>
          <a:p>
            <a:r>
              <a:rPr kumimoji="1" lang="zh-CN" altLang="en-US" sz="1600" dirty="0">
                <a:solidFill>
                  <a:srgbClr val="FF0000"/>
                </a:solidFill>
              </a:rPr>
              <a:t>药瓶</a:t>
            </a:r>
          </a:p>
        </p:txBody>
      </p:sp>
      <p:sp>
        <p:nvSpPr>
          <p:cNvPr id="6" name="文本框 5">
            <a:extLst>
              <a:ext uri="{FF2B5EF4-FFF2-40B4-BE49-F238E27FC236}">
                <a16:creationId xmlns:a16="http://schemas.microsoft.com/office/drawing/2014/main" id="{FCDB2079-5E3E-D44B-A49F-BBD8821D6FF3}"/>
              </a:ext>
            </a:extLst>
          </p:cNvPr>
          <p:cNvSpPr txBox="1"/>
          <p:nvPr/>
        </p:nvSpPr>
        <p:spPr>
          <a:xfrm>
            <a:off x="835621" y="5234193"/>
            <a:ext cx="834983" cy="338554"/>
          </a:xfrm>
          <a:prstGeom prst="rect">
            <a:avLst/>
          </a:prstGeom>
          <a:noFill/>
        </p:spPr>
        <p:txBody>
          <a:bodyPr wrap="square" rtlCol="0">
            <a:spAutoFit/>
          </a:bodyPr>
          <a:lstStyle/>
          <a:p>
            <a:r>
              <a:rPr kumimoji="1" lang="zh-CN" altLang="en-US" sz="1600" dirty="0">
                <a:solidFill>
                  <a:srgbClr val="FF0000"/>
                </a:solidFill>
              </a:rPr>
              <a:t>激光笔</a:t>
            </a:r>
          </a:p>
        </p:txBody>
      </p:sp>
      <p:sp>
        <p:nvSpPr>
          <p:cNvPr id="8" name="文本框 7">
            <a:extLst>
              <a:ext uri="{FF2B5EF4-FFF2-40B4-BE49-F238E27FC236}">
                <a16:creationId xmlns:a16="http://schemas.microsoft.com/office/drawing/2014/main" id="{A4222133-E556-BB4F-B1CC-ABE6A2F7054A}"/>
              </a:ext>
            </a:extLst>
          </p:cNvPr>
          <p:cNvSpPr txBox="1"/>
          <p:nvPr/>
        </p:nvSpPr>
        <p:spPr>
          <a:xfrm>
            <a:off x="835620" y="5510186"/>
            <a:ext cx="834983" cy="338554"/>
          </a:xfrm>
          <a:prstGeom prst="rect">
            <a:avLst/>
          </a:prstGeom>
          <a:noFill/>
        </p:spPr>
        <p:txBody>
          <a:bodyPr wrap="square" rtlCol="0">
            <a:spAutoFit/>
          </a:bodyPr>
          <a:lstStyle/>
          <a:p>
            <a:r>
              <a:rPr kumimoji="1" lang="zh-CN" altLang="en-US" sz="1600" dirty="0">
                <a:solidFill>
                  <a:srgbClr val="FF0000"/>
                </a:solidFill>
              </a:rPr>
              <a:t>电风扇</a:t>
            </a:r>
          </a:p>
        </p:txBody>
      </p:sp>
      <p:sp>
        <p:nvSpPr>
          <p:cNvPr id="9" name="文本框 8">
            <a:extLst>
              <a:ext uri="{FF2B5EF4-FFF2-40B4-BE49-F238E27FC236}">
                <a16:creationId xmlns:a16="http://schemas.microsoft.com/office/drawing/2014/main" id="{ACBB1135-293E-D648-A127-A531EF065708}"/>
              </a:ext>
            </a:extLst>
          </p:cNvPr>
          <p:cNvSpPr txBox="1"/>
          <p:nvPr/>
        </p:nvSpPr>
        <p:spPr>
          <a:xfrm>
            <a:off x="835619" y="5788933"/>
            <a:ext cx="834983" cy="338554"/>
          </a:xfrm>
          <a:prstGeom prst="rect">
            <a:avLst/>
          </a:prstGeom>
          <a:noFill/>
        </p:spPr>
        <p:txBody>
          <a:bodyPr wrap="square" rtlCol="0">
            <a:spAutoFit/>
          </a:bodyPr>
          <a:lstStyle/>
          <a:p>
            <a:r>
              <a:rPr kumimoji="1" lang="zh-CN" altLang="en-US" sz="1600" dirty="0">
                <a:solidFill>
                  <a:srgbClr val="FF0000"/>
                </a:solidFill>
              </a:rPr>
              <a:t>书</a:t>
            </a:r>
          </a:p>
        </p:txBody>
      </p:sp>
      <p:sp>
        <p:nvSpPr>
          <p:cNvPr id="11" name="文本框 10">
            <a:extLst>
              <a:ext uri="{FF2B5EF4-FFF2-40B4-BE49-F238E27FC236}">
                <a16:creationId xmlns:a16="http://schemas.microsoft.com/office/drawing/2014/main" id="{61FA0E83-4568-0744-83B9-F58696051171}"/>
              </a:ext>
            </a:extLst>
          </p:cNvPr>
          <p:cNvSpPr txBox="1"/>
          <p:nvPr/>
        </p:nvSpPr>
        <p:spPr>
          <a:xfrm>
            <a:off x="835618" y="6084738"/>
            <a:ext cx="834983" cy="338554"/>
          </a:xfrm>
          <a:prstGeom prst="rect">
            <a:avLst/>
          </a:prstGeom>
          <a:noFill/>
        </p:spPr>
        <p:txBody>
          <a:bodyPr wrap="square" rtlCol="0">
            <a:spAutoFit/>
          </a:bodyPr>
          <a:lstStyle/>
          <a:p>
            <a:r>
              <a:rPr kumimoji="1" lang="zh-CN" altLang="en-US" sz="1600" dirty="0">
                <a:solidFill>
                  <a:srgbClr val="FF0000"/>
                </a:solidFill>
              </a:rPr>
              <a:t>瓶盖</a:t>
            </a:r>
          </a:p>
        </p:txBody>
      </p:sp>
      <p:sp>
        <p:nvSpPr>
          <p:cNvPr id="12" name="文本框 11">
            <a:extLst>
              <a:ext uri="{FF2B5EF4-FFF2-40B4-BE49-F238E27FC236}">
                <a16:creationId xmlns:a16="http://schemas.microsoft.com/office/drawing/2014/main" id="{5ECFE345-B496-954F-A9FE-7E1CC5A1BF48}"/>
              </a:ext>
            </a:extLst>
          </p:cNvPr>
          <p:cNvSpPr txBox="1"/>
          <p:nvPr/>
        </p:nvSpPr>
        <p:spPr>
          <a:xfrm>
            <a:off x="486890" y="295380"/>
            <a:ext cx="5705566" cy="584775"/>
          </a:xfrm>
          <a:prstGeom prst="rect">
            <a:avLst/>
          </a:prstGeom>
          <a:noFill/>
        </p:spPr>
        <p:txBody>
          <a:bodyPr wrap="square" rtlCol="0">
            <a:spAutoFit/>
          </a:bodyPr>
          <a:lstStyle/>
          <a:p>
            <a:r>
              <a:rPr kumimoji="1" lang="en-US" altLang="zh-CN" sz="3200" dirty="0"/>
              <a:t>2.1</a:t>
            </a:r>
            <a:r>
              <a:rPr kumimoji="1" lang="zh-CN" altLang="en-US" sz="3200" dirty="0"/>
              <a:t> 测试一</a:t>
            </a:r>
          </a:p>
        </p:txBody>
      </p:sp>
      <p:sp>
        <p:nvSpPr>
          <p:cNvPr id="13" name="文本框 12">
            <a:extLst>
              <a:ext uri="{FF2B5EF4-FFF2-40B4-BE49-F238E27FC236}">
                <a16:creationId xmlns:a16="http://schemas.microsoft.com/office/drawing/2014/main" id="{E468F32D-D020-B64B-A9FF-208E19ABCD7B}"/>
              </a:ext>
            </a:extLst>
          </p:cNvPr>
          <p:cNvSpPr txBox="1"/>
          <p:nvPr/>
        </p:nvSpPr>
        <p:spPr>
          <a:xfrm>
            <a:off x="219917" y="4045516"/>
            <a:ext cx="2612570" cy="461665"/>
          </a:xfrm>
          <a:prstGeom prst="rect">
            <a:avLst/>
          </a:prstGeom>
          <a:noFill/>
        </p:spPr>
        <p:txBody>
          <a:bodyPr wrap="square" rtlCol="0">
            <a:spAutoFit/>
          </a:bodyPr>
          <a:lstStyle/>
          <a:p>
            <a:r>
              <a:rPr kumimoji="1" lang="en-US" altLang="zh-CN" sz="2400" b="1" dirty="0"/>
              <a:t>(2)</a:t>
            </a:r>
            <a:r>
              <a:rPr kumimoji="1" lang="zh-CN" altLang="en-US" sz="2400" b="1" dirty="0"/>
              <a:t>测试一结果：</a:t>
            </a:r>
          </a:p>
        </p:txBody>
      </p:sp>
      <p:sp>
        <p:nvSpPr>
          <p:cNvPr id="14" name="文本框 13">
            <a:extLst>
              <a:ext uri="{FF2B5EF4-FFF2-40B4-BE49-F238E27FC236}">
                <a16:creationId xmlns:a16="http://schemas.microsoft.com/office/drawing/2014/main" id="{75FAD5D8-CA1C-4F43-ADF7-7EC7D98EE47D}"/>
              </a:ext>
            </a:extLst>
          </p:cNvPr>
          <p:cNvSpPr txBox="1"/>
          <p:nvPr/>
        </p:nvSpPr>
        <p:spPr>
          <a:xfrm>
            <a:off x="203731" y="913333"/>
            <a:ext cx="3125811" cy="461665"/>
          </a:xfrm>
          <a:prstGeom prst="rect">
            <a:avLst/>
          </a:prstGeom>
          <a:noFill/>
        </p:spPr>
        <p:txBody>
          <a:bodyPr wrap="square" rtlCol="0">
            <a:spAutoFit/>
          </a:bodyPr>
          <a:lstStyle/>
          <a:p>
            <a:r>
              <a:rPr kumimoji="1" lang="en-US" altLang="zh-CN" sz="2400" b="1" dirty="0"/>
              <a:t>(1)</a:t>
            </a:r>
            <a:r>
              <a:rPr kumimoji="1" lang="zh-CN" altLang="en-US" sz="2400" b="1" dirty="0"/>
              <a:t>测试一流程示意图：</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7FC4714-E5EC-4043-AD95-1ECF03AD4FD0}"/>
                  </a:ext>
                </a:extLst>
              </p:cNvPr>
              <p:cNvSpPr/>
              <p:nvPr/>
            </p:nvSpPr>
            <p:spPr>
              <a:xfrm>
                <a:off x="9141024" y="3468907"/>
                <a:ext cx="8583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kumimoji="1" lang="en-US" altLang="zh-CN" b="0" i="1" smtClean="0">
                              <a:solidFill>
                                <a:srgbClr val="3667FF"/>
                              </a:solidFill>
                              <a:latin typeface="Cambria Math" panose="02040503050406030204" pitchFamily="18" charset="0"/>
                            </a:rPr>
                          </m:ctrlPr>
                        </m:dPr>
                        <m:e>
                          <m:acc>
                            <m:accPr>
                              <m:chr m:val="̂"/>
                              <m:ctrlPr>
                                <a:rPr kumimoji="1" lang="zh-CN" altLang="en-US" i="1" smtClean="0">
                                  <a:solidFill>
                                    <a:srgbClr val="3667FF"/>
                                  </a:solidFill>
                                  <a:latin typeface="Cambria Math" panose="02040503050406030204" pitchFamily="18" charset="0"/>
                                </a:rPr>
                              </m:ctrlPr>
                            </m:accPr>
                            <m:e>
                              <m:sSub>
                                <m:sSubPr>
                                  <m:ctrlPr>
                                    <a:rPr kumimoji="1" lang="en-US" altLang="zh-CN" i="1" smtClean="0">
                                      <a:solidFill>
                                        <a:srgbClr val="3667FF"/>
                                      </a:solidFill>
                                      <a:latin typeface="Cambria Math" panose="02040503050406030204" pitchFamily="18" charset="0"/>
                                    </a:rPr>
                                  </m:ctrlPr>
                                </m:sSubPr>
                                <m:e>
                                  <m:r>
                                    <a:rPr kumimoji="1" lang="en-US" altLang="zh-CN" b="0" i="1" smtClean="0">
                                      <a:solidFill>
                                        <a:srgbClr val="3667FF"/>
                                      </a:solidFill>
                                      <a:latin typeface="Cambria Math" panose="02040503050406030204" pitchFamily="18" charset="0"/>
                                    </a:rPr>
                                    <m:t>𝑟</m:t>
                                  </m:r>
                                </m:e>
                                <m:sub>
                                  <m:r>
                                    <a:rPr kumimoji="1" lang="en-US" altLang="zh-CN" b="0" i="1" smtClean="0">
                                      <a:solidFill>
                                        <a:srgbClr val="3667FF"/>
                                      </a:solidFill>
                                      <a:latin typeface="Cambria Math" panose="02040503050406030204" pitchFamily="18" charset="0"/>
                                    </a:rPr>
                                    <m:t>𝑖</m:t>
                                  </m:r>
                                </m:sub>
                              </m:sSub>
                            </m:e>
                          </m:acc>
                          <m:r>
                            <a:rPr kumimoji="1" lang="en-US" altLang="zh-CN" b="0" i="1" smtClean="0">
                              <a:solidFill>
                                <a:srgbClr val="3667FF"/>
                              </a:solidFill>
                              <a:latin typeface="Cambria Math" panose="02040503050406030204" pitchFamily="18" charset="0"/>
                            </a:rPr>
                            <m:t>,</m:t>
                          </m:r>
                          <m:acc>
                            <m:accPr>
                              <m:chr m:val="̂"/>
                              <m:ctrlPr>
                                <a:rPr kumimoji="1" lang="en-US" altLang="zh-CN" b="0" i="1" smtClean="0">
                                  <a:solidFill>
                                    <a:srgbClr val="3667FF"/>
                                  </a:solidFill>
                                  <a:latin typeface="Cambria Math" panose="02040503050406030204" pitchFamily="18" charset="0"/>
                                </a:rPr>
                              </m:ctrlPr>
                            </m:accPr>
                            <m:e>
                              <m:sSub>
                                <m:sSubPr>
                                  <m:ctrlPr>
                                    <a:rPr kumimoji="1" lang="en-US" altLang="zh-CN" b="0" i="1" smtClean="0">
                                      <a:solidFill>
                                        <a:srgbClr val="3667FF"/>
                                      </a:solidFill>
                                      <a:latin typeface="Cambria Math" panose="02040503050406030204" pitchFamily="18" charset="0"/>
                                    </a:rPr>
                                  </m:ctrlPr>
                                </m:sSubPr>
                                <m:e>
                                  <m:r>
                                    <a:rPr kumimoji="1" lang="en-US" altLang="zh-CN" b="0" i="1" smtClean="0">
                                      <a:solidFill>
                                        <a:srgbClr val="3667FF"/>
                                      </a:solidFill>
                                      <a:latin typeface="Cambria Math" panose="02040503050406030204" pitchFamily="18" charset="0"/>
                                    </a:rPr>
                                    <m:t>𝑠</m:t>
                                  </m:r>
                                </m:e>
                                <m:sub>
                                  <m:r>
                                    <a:rPr kumimoji="1" lang="en-US" altLang="zh-CN" b="0" i="1" smtClean="0">
                                      <a:solidFill>
                                        <a:srgbClr val="3667FF"/>
                                      </a:solidFill>
                                      <a:latin typeface="Cambria Math" panose="02040503050406030204" pitchFamily="18" charset="0"/>
                                    </a:rPr>
                                    <m:t>𝑖</m:t>
                                  </m:r>
                                </m:sub>
                              </m:sSub>
                            </m:e>
                          </m:acc>
                        </m:e>
                      </m:d>
                    </m:oMath>
                  </m:oMathPara>
                </a14:m>
                <a:endParaRPr lang="zh-CN" altLang="en-US" dirty="0">
                  <a:solidFill>
                    <a:srgbClr val="3667FF"/>
                  </a:solidFill>
                </a:endParaRPr>
              </a:p>
            </p:txBody>
          </p:sp>
        </mc:Choice>
        <mc:Fallback xmlns="">
          <p:sp>
            <p:nvSpPr>
              <p:cNvPr id="15" name="矩形 14">
                <a:extLst>
                  <a:ext uri="{FF2B5EF4-FFF2-40B4-BE49-F238E27FC236}">
                    <a16:creationId xmlns:a16="http://schemas.microsoft.com/office/drawing/2014/main" id="{C7FC4714-E5EC-4043-AD95-1ECF03AD4FD0}"/>
                  </a:ext>
                </a:extLst>
              </p:cNvPr>
              <p:cNvSpPr>
                <a:spLocks noRot="1" noChangeAspect="1" noMove="1" noResize="1" noEditPoints="1" noAdjustHandles="1" noChangeArrowheads="1" noChangeShapeType="1" noTextEdit="1"/>
              </p:cNvSpPr>
              <p:nvPr/>
            </p:nvSpPr>
            <p:spPr>
              <a:xfrm>
                <a:off x="9141024" y="3468907"/>
                <a:ext cx="858377" cy="369332"/>
              </a:xfrm>
              <a:prstGeom prst="rect">
                <a:avLst/>
              </a:prstGeom>
              <a:blipFill>
                <a:blip r:embed="rId3"/>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F1BB4B6E-DC1C-8A4A-BCDE-D65AF26FEEB0}"/>
              </a:ext>
            </a:extLst>
          </p:cNvPr>
          <p:cNvSpPr txBox="1"/>
          <p:nvPr/>
        </p:nvSpPr>
        <p:spPr>
          <a:xfrm>
            <a:off x="8778298" y="3838239"/>
            <a:ext cx="1777188" cy="307777"/>
          </a:xfrm>
          <a:prstGeom prst="rect">
            <a:avLst/>
          </a:prstGeom>
          <a:noFill/>
        </p:spPr>
        <p:txBody>
          <a:bodyPr wrap="square" rtlCol="0">
            <a:spAutoFit/>
          </a:bodyPr>
          <a:lstStyle/>
          <a:p>
            <a:r>
              <a:rPr kumimoji="1" lang="en-US" altLang="zh-CN" sz="1400" dirty="0">
                <a:solidFill>
                  <a:srgbClr val="3667FF"/>
                </a:solidFill>
              </a:rPr>
              <a:t>(</a:t>
            </a:r>
            <a:r>
              <a:rPr kumimoji="1" lang="zh-CN" altLang="en-US" sz="1400" dirty="0">
                <a:solidFill>
                  <a:srgbClr val="3667FF"/>
                </a:solidFill>
              </a:rPr>
              <a:t>机器人走点量出）</a:t>
            </a:r>
          </a:p>
        </p:txBody>
      </p:sp>
      <p:sp>
        <p:nvSpPr>
          <p:cNvPr id="17" name="文本框 16">
            <a:extLst>
              <a:ext uri="{FF2B5EF4-FFF2-40B4-BE49-F238E27FC236}">
                <a16:creationId xmlns:a16="http://schemas.microsoft.com/office/drawing/2014/main" id="{2459D955-33E6-F344-BC16-BA389EC35B5A}"/>
              </a:ext>
            </a:extLst>
          </p:cNvPr>
          <p:cNvSpPr txBox="1"/>
          <p:nvPr/>
        </p:nvSpPr>
        <p:spPr>
          <a:xfrm>
            <a:off x="460352" y="2480851"/>
            <a:ext cx="2131700" cy="400110"/>
          </a:xfrm>
          <a:prstGeom prst="rect">
            <a:avLst/>
          </a:prstGeom>
          <a:noFill/>
        </p:spPr>
        <p:txBody>
          <a:bodyPr wrap="square" rtlCol="0">
            <a:spAutoFit/>
          </a:bodyPr>
          <a:lstStyle/>
          <a:p>
            <a:r>
              <a:rPr kumimoji="1" lang="zh-CN" altLang="en-US" sz="2000" dirty="0">
                <a:solidFill>
                  <a:srgbClr val="3667FF"/>
                </a:solidFill>
              </a:rPr>
              <a:t>对</a:t>
            </a:r>
            <a:r>
              <a:rPr kumimoji="1" lang="en-US" altLang="zh-CN" sz="2000" dirty="0" err="1">
                <a:solidFill>
                  <a:srgbClr val="3667FF"/>
                </a:solidFill>
              </a:rPr>
              <a:t>i</a:t>
            </a:r>
            <a:r>
              <a:rPr lang="zh-CN" altLang="en-US" sz="2000" dirty="0">
                <a:solidFill>
                  <a:srgbClr val="3667FF"/>
                </a:solidFill>
              </a:rPr>
              <a:t>∈</a:t>
            </a:r>
            <a:r>
              <a:rPr lang="en-US" altLang="zh-CN" sz="2000" dirty="0">
                <a:solidFill>
                  <a:srgbClr val="3667FF"/>
                </a:solidFill>
              </a:rPr>
              <a:t>{1,2,3,4,5}</a:t>
            </a:r>
            <a:r>
              <a:rPr lang="zh-CN" altLang="en-US" sz="2000" dirty="0">
                <a:solidFill>
                  <a:srgbClr val="3667FF"/>
                </a:solidFill>
              </a:rPr>
              <a:t>：</a:t>
            </a:r>
            <a:endParaRPr kumimoji="1" lang="zh-CN" altLang="en-US" sz="2000" dirty="0">
              <a:solidFill>
                <a:srgbClr val="3667FF"/>
              </a:solidFill>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A6AB716-6489-744E-BD93-5A1613DB6055}"/>
                  </a:ext>
                </a:extLst>
              </p:cNvPr>
              <p:cNvSpPr txBox="1"/>
              <p:nvPr/>
            </p:nvSpPr>
            <p:spPr>
              <a:xfrm>
                <a:off x="2643005" y="2022157"/>
                <a:ext cx="7465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a:rPr kumimoji="1" lang="en-US" altLang="zh-CN" b="0" i="1" smtClean="0">
                              <a:solidFill>
                                <a:srgbClr val="3667FF"/>
                              </a:solidFill>
                              <a:latin typeface="Cambria Math" panose="02040503050406030204" pitchFamily="18" charset="0"/>
                            </a:rPr>
                            <m:t>𝑢</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a:rPr kumimoji="1" lang="en-US" altLang="zh-CN" b="0" i="1" smtClean="0">
                              <a:solidFill>
                                <a:srgbClr val="3667FF"/>
                              </a:solidFill>
                              <a:latin typeface="Cambria Math" panose="02040503050406030204" pitchFamily="18" charset="0"/>
                            </a:rPr>
                            <m:t>𝑣</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oMath>
                  </m:oMathPara>
                </a14:m>
                <a:endParaRPr kumimoji="1" lang="zh-CN" altLang="en-US" dirty="0">
                  <a:solidFill>
                    <a:srgbClr val="3667FF"/>
                  </a:solidFill>
                </a:endParaRPr>
              </a:p>
            </p:txBody>
          </p:sp>
        </mc:Choice>
        <mc:Fallback xmlns="">
          <p:sp>
            <p:nvSpPr>
              <p:cNvPr id="19" name="文本框 18">
                <a:extLst>
                  <a:ext uri="{FF2B5EF4-FFF2-40B4-BE49-F238E27FC236}">
                    <a16:creationId xmlns:a16="http://schemas.microsoft.com/office/drawing/2014/main" id="{8A6AB716-6489-744E-BD93-5A1613DB6055}"/>
                  </a:ext>
                </a:extLst>
              </p:cNvPr>
              <p:cNvSpPr txBox="1">
                <a:spLocks noRot="1" noChangeAspect="1" noMove="1" noResize="1" noEditPoints="1" noAdjustHandles="1" noChangeArrowheads="1" noChangeShapeType="1" noTextEdit="1"/>
              </p:cNvSpPr>
              <p:nvPr/>
            </p:nvSpPr>
            <p:spPr>
              <a:xfrm>
                <a:off x="2643005" y="2022157"/>
                <a:ext cx="746551" cy="276999"/>
              </a:xfrm>
              <a:prstGeom prst="rect">
                <a:avLst/>
              </a:prstGeom>
              <a:blipFill>
                <a:blip r:embed="rId4"/>
                <a:stretch>
                  <a:fillRect l="-8333" r="-10000" b="-34783"/>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3346594B-70D0-0746-A6BF-D9B7CC519E89}"/>
              </a:ext>
            </a:extLst>
          </p:cNvPr>
          <p:cNvSpPr txBox="1"/>
          <p:nvPr/>
        </p:nvSpPr>
        <p:spPr>
          <a:xfrm>
            <a:off x="2359055" y="1465759"/>
            <a:ext cx="1314450" cy="523220"/>
          </a:xfrm>
          <a:prstGeom prst="rect">
            <a:avLst/>
          </a:prstGeom>
          <a:noFill/>
        </p:spPr>
        <p:txBody>
          <a:bodyPr wrap="square" rtlCol="0">
            <a:spAutoFit/>
          </a:bodyPr>
          <a:lstStyle/>
          <a:p>
            <a:r>
              <a:rPr kumimoji="1" lang="en-US" altLang="zh-CN" sz="1400" dirty="0">
                <a:solidFill>
                  <a:srgbClr val="3667FF"/>
                </a:solidFill>
              </a:rPr>
              <a:t>(Input, </a:t>
            </a:r>
            <a:r>
              <a:rPr kumimoji="1" lang="zh-CN" altLang="en-US" sz="1400" dirty="0">
                <a:solidFill>
                  <a:srgbClr val="3667FF"/>
                </a:solidFill>
              </a:rPr>
              <a:t>从线扫图像上量出）</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E463EB3-EA77-8946-AD4F-79C329DD7AC2}"/>
                  </a:ext>
                </a:extLst>
              </p:cNvPr>
              <p:cNvSpPr txBox="1"/>
              <p:nvPr/>
            </p:nvSpPr>
            <p:spPr>
              <a:xfrm>
                <a:off x="4939537" y="1991590"/>
                <a:ext cx="725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m:rPr>
                              <m:sty m:val="p"/>
                            </m:rPr>
                            <a:rPr kumimoji="1" lang="en-US" altLang="zh-CN" i="1">
                              <a:solidFill>
                                <a:srgbClr val="3667FF"/>
                              </a:solidFill>
                              <a:latin typeface="Cambria Math" panose="02040503050406030204" pitchFamily="18" charset="0"/>
                            </a:rPr>
                            <m:t>a</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a:rPr kumimoji="1" lang="en-US" altLang="zh-CN" b="0" i="1" smtClean="0">
                              <a:solidFill>
                                <a:srgbClr val="3667FF"/>
                              </a:solidFill>
                              <a:latin typeface="Cambria Math" panose="02040503050406030204" pitchFamily="18" charset="0"/>
                            </a:rPr>
                            <m:t>𝑏</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oMath>
                  </m:oMathPara>
                </a14:m>
                <a:endParaRPr kumimoji="1" lang="zh-CN" altLang="en-US" dirty="0">
                  <a:solidFill>
                    <a:srgbClr val="3667FF"/>
                  </a:solidFill>
                </a:endParaRPr>
              </a:p>
            </p:txBody>
          </p:sp>
        </mc:Choice>
        <mc:Fallback xmlns="">
          <p:sp>
            <p:nvSpPr>
              <p:cNvPr id="21" name="文本框 20">
                <a:extLst>
                  <a:ext uri="{FF2B5EF4-FFF2-40B4-BE49-F238E27FC236}">
                    <a16:creationId xmlns:a16="http://schemas.microsoft.com/office/drawing/2014/main" id="{EE463EB3-EA77-8946-AD4F-79C329DD7AC2}"/>
                  </a:ext>
                </a:extLst>
              </p:cNvPr>
              <p:cNvSpPr txBox="1">
                <a:spLocks noRot="1" noChangeAspect="1" noMove="1" noResize="1" noEditPoints="1" noAdjustHandles="1" noChangeArrowheads="1" noChangeShapeType="1" noTextEdit="1"/>
              </p:cNvSpPr>
              <p:nvPr/>
            </p:nvSpPr>
            <p:spPr>
              <a:xfrm>
                <a:off x="4939537" y="1991590"/>
                <a:ext cx="725135" cy="276999"/>
              </a:xfrm>
              <a:prstGeom prst="rect">
                <a:avLst/>
              </a:prstGeom>
              <a:blipFill>
                <a:blip r:embed="rId5"/>
                <a:stretch>
                  <a:fillRect l="-8621" r="-10345" b="-30435"/>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EE6B566-A152-BF4B-BB0E-BA61154131D4}"/>
              </a:ext>
            </a:extLst>
          </p:cNvPr>
          <p:cNvSpPr txBox="1"/>
          <p:nvPr/>
        </p:nvSpPr>
        <p:spPr>
          <a:xfrm>
            <a:off x="2581048" y="2345322"/>
            <a:ext cx="886914" cy="584775"/>
          </a:xfrm>
          <a:prstGeom prst="rect">
            <a:avLst/>
          </a:prstGeom>
          <a:noFill/>
        </p:spPr>
        <p:txBody>
          <a:bodyPr wrap="square" rtlCol="0">
            <a:spAutoFit/>
          </a:bodyPr>
          <a:lstStyle/>
          <a:p>
            <a:r>
              <a:rPr kumimoji="1" lang="zh-CN" altLang="en-US" sz="1600" dirty="0"/>
              <a:t>图像平面坐标</a:t>
            </a:r>
          </a:p>
        </p:txBody>
      </p:sp>
      <p:sp>
        <p:nvSpPr>
          <p:cNvPr id="23" name="文本框 22">
            <a:extLst>
              <a:ext uri="{FF2B5EF4-FFF2-40B4-BE49-F238E27FC236}">
                <a16:creationId xmlns:a16="http://schemas.microsoft.com/office/drawing/2014/main" id="{3FDE6EE6-2738-0E4A-A68A-29F5B6B8814E}"/>
              </a:ext>
            </a:extLst>
          </p:cNvPr>
          <p:cNvSpPr txBox="1"/>
          <p:nvPr/>
        </p:nvSpPr>
        <p:spPr>
          <a:xfrm>
            <a:off x="8840036" y="3133279"/>
            <a:ext cx="1715450" cy="338554"/>
          </a:xfrm>
          <a:prstGeom prst="rect">
            <a:avLst/>
          </a:prstGeom>
          <a:noFill/>
        </p:spPr>
        <p:txBody>
          <a:bodyPr wrap="square" rtlCol="0">
            <a:spAutoFit/>
          </a:bodyPr>
          <a:lstStyle/>
          <a:p>
            <a:r>
              <a:rPr kumimoji="1" lang="zh-CN" altLang="en-US" sz="1600" dirty="0"/>
              <a:t>机器人平面坐标</a:t>
            </a:r>
          </a:p>
        </p:txBody>
      </p:sp>
      <p:cxnSp>
        <p:nvCxnSpPr>
          <p:cNvPr id="25" name="直线箭头连接符 24">
            <a:extLst>
              <a:ext uri="{FF2B5EF4-FFF2-40B4-BE49-F238E27FC236}">
                <a16:creationId xmlns:a16="http://schemas.microsoft.com/office/drawing/2014/main" id="{A88CD292-1AEC-6E41-B258-9E81EDF06A87}"/>
              </a:ext>
            </a:extLst>
          </p:cNvPr>
          <p:cNvCxnSpPr>
            <a:cxnSpLocks/>
          </p:cNvCxnSpPr>
          <p:nvPr/>
        </p:nvCxnSpPr>
        <p:spPr>
          <a:xfrm>
            <a:off x="3472723" y="2130090"/>
            <a:ext cx="14096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641CF8DC-0701-AA40-A2E7-9A4B00B01FCC}"/>
              </a:ext>
            </a:extLst>
          </p:cNvPr>
          <p:cNvCxnSpPr>
            <a:cxnSpLocks/>
          </p:cNvCxnSpPr>
          <p:nvPr/>
        </p:nvCxnSpPr>
        <p:spPr>
          <a:xfrm>
            <a:off x="7915275" y="2127480"/>
            <a:ext cx="120996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E93F0F41-BBA3-CD46-BE8B-FB25913111CB}"/>
              </a:ext>
            </a:extLst>
          </p:cNvPr>
          <p:cNvSpPr txBox="1"/>
          <p:nvPr/>
        </p:nvSpPr>
        <p:spPr>
          <a:xfrm>
            <a:off x="4832879" y="2314755"/>
            <a:ext cx="915443" cy="584775"/>
          </a:xfrm>
          <a:prstGeom prst="rect">
            <a:avLst/>
          </a:prstGeom>
          <a:noFill/>
        </p:spPr>
        <p:txBody>
          <a:bodyPr wrap="square" rtlCol="0">
            <a:spAutoFit/>
          </a:bodyPr>
          <a:lstStyle/>
          <a:p>
            <a:r>
              <a:rPr kumimoji="1" lang="zh-CN" altLang="en-US" sz="1600" dirty="0"/>
              <a:t>世界平面坐标</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77CFC36F-1288-D443-8ADB-247FD808E79D}"/>
                  </a:ext>
                </a:extLst>
              </p:cNvPr>
              <p:cNvSpPr txBox="1"/>
              <p:nvPr/>
            </p:nvSpPr>
            <p:spPr>
              <a:xfrm>
                <a:off x="9245463" y="1988979"/>
                <a:ext cx="687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m:rPr>
                              <m:sty m:val="p"/>
                            </m:rPr>
                            <a:rPr kumimoji="1" lang="en-US" altLang="zh-CN" i="1">
                              <a:solidFill>
                                <a:srgbClr val="3667FF"/>
                              </a:solidFill>
                              <a:latin typeface="Cambria Math" panose="02040503050406030204" pitchFamily="18" charset="0"/>
                            </a:rPr>
                            <m:t>r</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a:rPr kumimoji="1" lang="en-US" altLang="zh-CN" b="0" i="1" smtClean="0">
                              <a:solidFill>
                                <a:srgbClr val="3667FF"/>
                              </a:solidFill>
                              <a:latin typeface="Cambria Math" panose="02040503050406030204" pitchFamily="18" charset="0"/>
                            </a:rPr>
                            <m:t>𝑠</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oMath>
                  </m:oMathPara>
                </a14:m>
                <a:endParaRPr kumimoji="1" lang="zh-CN" altLang="en-US" dirty="0">
                  <a:solidFill>
                    <a:srgbClr val="3667FF"/>
                  </a:solidFill>
                </a:endParaRPr>
              </a:p>
            </p:txBody>
          </p:sp>
        </mc:Choice>
        <mc:Fallback xmlns="">
          <p:sp>
            <p:nvSpPr>
              <p:cNvPr id="29" name="文本框 28">
                <a:extLst>
                  <a:ext uri="{FF2B5EF4-FFF2-40B4-BE49-F238E27FC236}">
                    <a16:creationId xmlns:a16="http://schemas.microsoft.com/office/drawing/2014/main" id="{77CFC36F-1288-D443-8ADB-247FD808E79D}"/>
                  </a:ext>
                </a:extLst>
              </p:cNvPr>
              <p:cNvSpPr txBox="1">
                <a:spLocks noRot="1" noChangeAspect="1" noMove="1" noResize="1" noEditPoints="1" noAdjustHandles="1" noChangeArrowheads="1" noChangeShapeType="1" noTextEdit="1"/>
              </p:cNvSpPr>
              <p:nvPr/>
            </p:nvSpPr>
            <p:spPr>
              <a:xfrm>
                <a:off x="9245463" y="1988979"/>
                <a:ext cx="687047" cy="276999"/>
              </a:xfrm>
              <a:prstGeom prst="rect">
                <a:avLst/>
              </a:prstGeom>
              <a:blipFill>
                <a:blip r:embed="rId6"/>
                <a:stretch>
                  <a:fillRect l="-10909" r="-10909" b="-36364"/>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CF879567-716B-864E-B65A-E86EC1C3F987}"/>
              </a:ext>
            </a:extLst>
          </p:cNvPr>
          <p:cNvSpPr txBox="1"/>
          <p:nvPr/>
        </p:nvSpPr>
        <p:spPr>
          <a:xfrm>
            <a:off x="8840036" y="2285902"/>
            <a:ext cx="1618414" cy="338554"/>
          </a:xfrm>
          <a:prstGeom prst="rect">
            <a:avLst/>
          </a:prstGeom>
          <a:noFill/>
        </p:spPr>
        <p:txBody>
          <a:bodyPr wrap="square" rtlCol="0">
            <a:spAutoFit/>
          </a:bodyPr>
          <a:lstStyle/>
          <a:p>
            <a:r>
              <a:rPr kumimoji="1" lang="zh-CN" altLang="en-US" sz="1600" dirty="0"/>
              <a:t>机器人平面坐标</a:t>
            </a:r>
          </a:p>
        </p:txBody>
      </p:sp>
      <p:sp>
        <p:nvSpPr>
          <p:cNvPr id="31" name="右大括号 30">
            <a:extLst>
              <a:ext uri="{FF2B5EF4-FFF2-40B4-BE49-F238E27FC236}">
                <a16:creationId xmlns:a16="http://schemas.microsoft.com/office/drawing/2014/main" id="{15654CC1-403C-F34E-A96A-DD2066C642C5}"/>
              </a:ext>
            </a:extLst>
          </p:cNvPr>
          <p:cNvSpPr/>
          <p:nvPr/>
        </p:nvSpPr>
        <p:spPr>
          <a:xfrm>
            <a:off x="10458450" y="2127479"/>
            <a:ext cx="385763" cy="1710760"/>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70D16DFD-C34B-D449-968B-DF0D175B738F}"/>
              </a:ext>
            </a:extLst>
          </p:cNvPr>
          <p:cNvSpPr txBox="1"/>
          <p:nvPr/>
        </p:nvSpPr>
        <p:spPr>
          <a:xfrm>
            <a:off x="11014535" y="2847123"/>
            <a:ext cx="1107996" cy="369332"/>
          </a:xfrm>
          <a:prstGeom prst="rect">
            <a:avLst/>
          </a:prstGeom>
          <a:noFill/>
        </p:spPr>
        <p:txBody>
          <a:bodyPr wrap="none" rtlCol="0">
            <a:spAutoFit/>
          </a:bodyPr>
          <a:lstStyle/>
          <a:p>
            <a:r>
              <a:rPr kumimoji="1" lang="zh-CN" altLang="en-US" dirty="0"/>
              <a:t>进行对比</a:t>
            </a: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A1DFAB7B-715B-7146-8AC8-5BFB2D84672A}"/>
                  </a:ext>
                </a:extLst>
              </p:cNvPr>
              <p:cNvSpPr txBox="1"/>
              <p:nvPr/>
            </p:nvSpPr>
            <p:spPr>
              <a:xfrm>
                <a:off x="7074334" y="2008903"/>
                <a:ext cx="725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a:rPr kumimoji="1" lang="en-US" altLang="zh-CN" b="0" i="1" smtClean="0">
                              <a:solidFill>
                                <a:srgbClr val="3667FF"/>
                              </a:solidFill>
                              <a:latin typeface="Cambria Math" panose="02040503050406030204" pitchFamily="18" charset="0"/>
                            </a:rPr>
                            <m:t>𝑏</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sSub>
                        <m:sSubPr>
                          <m:ctrlPr>
                            <a:rPr kumimoji="1" lang="en-US" altLang="zh-CN" b="0" i="1" smtClean="0">
                              <a:solidFill>
                                <a:srgbClr val="3667FF"/>
                              </a:solidFill>
                              <a:latin typeface="Cambria Math" panose="02040503050406030204" pitchFamily="18" charset="0"/>
                            </a:rPr>
                          </m:ctrlPr>
                        </m:sSubPr>
                        <m:e>
                          <m:r>
                            <m:rPr>
                              <m:sty m:val="p"/>
                            </m:rPr>
                            <a:rPr kumimoji="1" lang="en-US" altLang="zh-CN" i="1">
                              <a:solidFill>
                                <a:srgbClr val="3667FF"/>
                              </a:solidFill>
                              <a:latin typeface="Cambria Math" panose="02040503050406030204" pitchFamily="18" charset="0"/>
                            </a:rPr>
                            <m:t>a</m:t>
                          </m:r>
                        </m:e>
                        <m:sub>
                          <m:r>
                            <a:rPr kumimoji="1" lang="en-US" altLang="zh-CN" b="0" i="1" smtClean="0">
                              <a:solidFill>
                                <a:srgbClr val="3667FF"/>
                              </a:solidFill>
                              <a:latin typeface="Cambria Math" panose="02040503050406030204" pitchFamily="18" charset="0"/>
                            </a:rPr>
                            <m:t>𝑖</m:t>
                          </m:r>
                        </m:sub>
                      </m:sSub>
                      <m:r>
                        <a:rPr kumimoji="1" lang="en-US" altLang="zh-CN" b="0" i="1" smtClean="0">
                          <a:solidFill>
                            <a:srgbClr val="3667FF"/>
                          </a:solidFill>
                          <a:latin typeface="Cambria Math" panose="02040503050406030204" pitchFamily="18" charset="0"/>
                        </a:rPr>
                        <m:t>)</m:t>
                      </m:r>
                    </m:oMath>
                  </m:oMathPara>
                </a14:m>
                <a:endParaRPr kumimoji="1" lang="zh-CN" altLang="en-US" dirty="0">
                  <a:solidFill>
                    <a:srgbClr val="3667FF"/>
                  </a:solidFill>
                </a:endParaRPr>
              </a:p>
            </p:txBody>
          </p:sp>
        </mc:Choice>
        <mc:Fallback xmlns="">
          <p:sp>
            <p:nvSpPr>
              <p:cNvPr id="36" name="文本框 35">
                <a:extLst>
                  <a:ext uri="{FF2B5EF4-FFF2-40B4-BE49-F238E27FC236}">
                    <a16:creationId xmlns:a16="http://schemas.microsoft.com/office/drawing/2014/main" id="{A1DFAB7B-715B-7146-8AC8-5BFB2D84672A}"/>
                  </a:ext>
                </a:extLst>
              </p:cNvPr>
              <p:cNvSpPr txBox="1">
                <a:spLocks noRot="1" noChangeAspect="1" noMove="1" noResize="1" noEditPoints="1" noAdjustHandles="1" noChangeArrowheads="1" noChangeShapeType="1" noTextEdit="1"/>
              </p:cNvSpPr>
              <p:nvPr/>
            </p:nvSpPr>
            <p:spPr>
              <a:xfrm>
                <a:off x="7074334" y="2008903"/>
                <a:ext cx="725135" cy="276999"/>
              </a:xfrm>
              <a:prstGeom prst="rect">
                <a:avLst/>
              </a:prstGeom>
              <a:blipFill>
                <a:blip r:embed="rId7"/>
                <a:stretch>
                  <a:fillRect l="-8621" r="-10345" b="-34783"/>
                </a:stretch>
              </a:blipFill>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7D38A928-AF4D-2D47-8F81-24C8CAB0D892}"/>
              </a:ext>
            </a:extLst>
          </p:cNvPr>
          <p:cNvCxnSpPr>
            <a:cxnSpLocks/>
          </p:cNvCxnSpPr>
          <p:nvPr/>
        </p:nvCxnSpPr>
        <p:spPr>
          <a:xfrm>
            <a:off x="5664672" y="2127479"/>
            <a:ext cx="14096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E5BAE681-A7B6-6F47-A3B3-17AFB95DCA12}"/>
              </a:ext>
            </a:extLst>
          </p:cNvPr>
          <p:cNvSpPr txBox="1"/>
          <p:nvPr/>
        </p:nvSpPr>
        <p:spPr>
          <a:xfrm>
            <a:off x="6948323" y="2296186"/>
            <a:ext cx="1124446" cy="584775"/>
          </a:xfrm>
          <a:prstGeom prst="rect">
            <a:avLst/>
          </a:prstGeom>
          <a:noFill/>
        </p:spPr>
        <p:txBody>
          <a:bodyPr wrap="square" rtlCol="0">
            <a:spAutoFit/>
          </a:bodyPr>
          <a:lstStyle/>
          <a:p>
            <a:r>
              <a:rPr kumimoji="1" lang="zh-CN" altLang="en-US" sz="1600" dirty="0"/>
              <a:t>过渡世界平面坐标</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D8182E9-CF42-FF41-A8CA-F98259D263E6}"/>
                  </a:ext>
                </a:extLst>
              </p:cNvPr>
              <p:cNvSpPr txBox="1"/>
              <p:nvPr/>
            </p:nvSpPr>
            <p:spPr>
              <a:xfrm>
                <a:off x="3529875" y="1390633"/>
                <a:ext cx="1614489" cy="668901"/>
              </a:xfrm>
              <a:prstGeom prst="rect">
                <a:avLst/>
              </a:prstGeom>
              <a:noFill/>
            </p:spPr>
            <p:txBody>
              <a:bodyPr wrap="square" rtlCol="0">
                <a:spAutoFit/>
              </a:bodyPr>
              <a:lstStyle/>
              <a:p>
                <a:r>
                  <a:rPr kumimoji="1" lang="zh-CN" altLang="en-US" dirty="0"/>
                  <a:t>用</a:t>
                </a:r>
                <a14:m>
                  <m:oMath xmlns:m="http://schemas.openxmlformats.org/officeDocument/2006/math">
                    <m:r>
                      <a:rPr kumimoji="1" lang="en-US" altLang="zh-CN" b="0" i="1" smtClean="0">
                        <a:latin typeface="Cambria Math" panose="02040503050406030204" pitchFamily="18" charset="0"/>
                      </a:rPr>
                      <m:t>𝐻</m:t>
                    </m:r>
                    <m:r>
                      <a:rPr kumimoji="1" lang="zh-CN" altLang="en-US"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m:rPr>
                            <m:sty m:val="p"/>
                          </m:rPr>
                          <a:rPr kumimoji="1" lang="en-US" altLang="zh-CN" i="1">
                            <a:latin typeface="Cambria Math" panose="02040503050406030204" pitchFamily="18" charset="0"/>
                          </a:rPr>
                          <m:t>T</m:t>
                        </m:r>
                      </m:e>
                      <m:sub>
                        <m:r>
                          <a:rPr kumimoji="1" lang="en-US" altLang="zh-CN" b="0" i="1" smtClean="0">
                            <a:latin typeface="Cambria Math" panose="02040503050406030204" pitchFamily="18" charset="0"/>
                          </a:rPr>
                          <m:t>𝑖𝑚𝑔</m:t>
                        </m:r>
                        <m:r>
                          <a:rPr kumimoji="1" lang="zh-CN" altLang="en-US" b="0" i="1" smtClean="0">
                            <a:latin typeface="Cambria Math" panose="02040503050406030204" pitchFamily="18" charset="0"/>
                          </a:rPr>
                          <m:t>、</m:t>
                        </m:r>
                      </m:sub>
                    </m:sSub>
                  </m:oMath>
                </a14:m>
                <a:endParaRPr kumimoji="1"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𝑇</m:t>
                      </m:r>
                      <m:r>
                        <a:rPr kumimoji="1" lang="en-US" altLang="zh-CN" b="0" i="1" smtClean="0">
                          <a:latin typeface="Cambria Math" panose="02040503050406030204" pitchFamily="18" charset="0"/>
                        </a:rPr>
                        <m:t>_</m:t>
                      </m:r>
                      <m:r>
                        <a:rPr kumimoji="1" lang="en-US" altLang="zh-CN" b="0" i="1" smtClean="0">
                          <a:latin typeface="Cambria Math" panose="02040503050406030204" pitchFamily="18" charset="0"/>
                        </a:rPr>
                        <m:t>𝑤𝑟𝑙𝑑</m:t>
                      </m:r>
                      <m:r>
                        <a:rPr kumimoji="1" lang="zh-CN" altLang="en-US" i="1">
                          <a:latin typeface="Cambria Math" panose="02040503050406030204" pitchFamily="18" charset="0"/>
                        </a:rPr>
                        <m:t>计算出</m:t>
                      </m:r>
                    </m:oMath>
                  </m:oMathPara>
                </a14:m>
                <a:endParaRPr kumimoji="1" lang="zh-CN" altLang="en-US" dirty="0"/>
              </a:p>
            </p:txBody>
          </p:sp>
        </mc:Choice>
        <mc:Fallback xmlns="">
          <p:sp>
            <p:nvSpPr>
              <p:cNvPr id="45" name="文本框 44">
                <a:extLst>
                  <a:ext uri="{FF2B5EF4-FFF2-40B4-BE49-F238E27FC236}">
                    <a16:creationId xmlns:a16="http://schemas.microsoft.com/office/drawing/2014/main" id="{1D8182E9-CF42-FF41-A8CA-F98259D263E6}"/>
                  </a:ext>
                </a:extLst>
              </p:cNvPr>
              <p:cNvSpPr txBox="1">
                <a:spLocks noRot="1" noChangeAspect="1" noMove="1" noResize="1" noEditPoints="1" noAdjustHandles="1" noChangeArrowheads="1" noChangeShapeType="1" noTextEdit="1"/>
              </p:cNvSpPr>
              <p:nvPr/>
            </p:nvSpPr>
            <p:spPr>
              <a:xfrm>
                <a:off x="3529875" y="1390633"/>
                <a:ext cx="1614489" cy="668901"/>
              </a:xfrm>
              <a:prstGeom prst="rect">
                <a:avLst/>
              </a:prstGeom>
              <a:blipFill>
                <a:blip r:embed="rId8"/>
                <a:stretch>
                  <a:fillRect l="-2344" t="-1852" b="-3704"/>
                </a:stretch>
              </a:blipFill>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C83A0C81-AD83-1F4C-B76F-898959A92E9C}"/>
              </a:ext>
            </a:extLst>
          </p:cNvPr>
          <p:cNvSpPr txBox="1"/>
          <p:nvPr/>
        </p:nvSpPr>
        <p:spPr>
          <a:xfrm>
            <a:off x="5693014" y="1199007"/>
            <a:ext cx="1363113" cy="923330"/>
          </a:xfrm>
          <a:prstGeom prst="rect">
            <a:avLst/>
          </a:prstGeom>
          <a:noFill/>
        </p:spPr>
        <p:txBody>
          <a:bodyPr wrap="square" rtlCol="0">
            <a:spAutoFit/>
          </a:bodyPr>
          <a:lstStyle/>
          <a:p>
            <a:r>
              <a:rPr kumimoji="1" lang="zh-CN" altLang="en-US" dirty="0"/>
              <a:t>横坐标和纵坐标调换一下就好了</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1A954E89-5A48-8144-8A78-3E6C1EE8F3AD}"/>
                  </a:ext>
                </a:extLst>
              </p:cNvPr>
              <p:cNvSpPr txBox="1"/>
              <p:nvPr/>
            </p:nvSpPr>
            <p:spPr>
              <a:xfrm>
                <a:off x="8003408" y="1395443"/>
                <a:ext cx="924761" cy="646331"/>
              </a:xfrm>
              <a:prstGeom prst="rect">
                <a:avLst/>
              </a:prstGeom>
              <a:noFill/>
            </p:spPr>
            <p:txBody>
              <a:bodyPr wrap="square" rtlCol="0">
                <a:spAutoFit/>
              </a:bodyPr>
              <a:lstStyle/>
              <a:p>
                <a:r>
                  <a:rPr kumimoji="1" lang="zh-CN" altLang="en-US" dirty="0"/>
                  <a:t>用</a:t>
                </a:r>
                <a14:m>
                  <m:oMath xmlns:m="http://schemas.openxmlformats.org/officeDocument/2006/math">
                    <m:r>
                      <m:rPr>
                        <m:sty m:val="p"/>
                      </m:rPr>
                      <a:rPr kumimoji="1" lang="en-US" altLang="zh-CN" i="1" dirty="0">
                        <a:latin typeface="Cambria Math" panose="02040503050406030204" pitchFamily="18" charset="0"/>
                      </a:rPr>
                      <m:t>H</m:t>
                    </m:r>
                    <m:r>
                      <a:rPr kumimoji="1" lang="en-US" altLang="zh-CN" b="0" i="1" dirty="0" smtClean="0">
                        <a:latin typeface="Cambria Math" panose="02040503050406030204" pitchFamily="18" charset="0"/>
                      </a:rPr>
                      <m:t>_</m:t>
                    </m:r>
                    <m:r>
                      <a:rPr kumimoji="1" lang="en-US" altLang="zh-CN" b="0" i="1" dirty="0" smtClean="0">
                        <a:latin typeface="Cambria Math" panose="02040503050406030204" pitchFamily="18" charset="0"/>
                      </a:rPr>
                      <m:t>𝑣</m:t>
                    </m:r>
                  </m:oMath>
                </a14:m>
                <a:r>
                  <a:rPr kumimoji="1" lang="zh-CN" altLang="en-US" dirty="0"/>
                  <a:t>计算出</a:t>
                </a:r>
              </a:p>
            </p:txBody>
          </p:sp>
        </mc:Choice>
        <mc:Fallback xmlns="">
          <p:sp>
            <p:nvSpPr>
              <p:cNvPr id="47" name="文本框 46">
                <a:extLst>
                  <a:ext uri="{FF2B5EF4-FFF2-40B4-BE49-F238E27FC236}">
                    <a16:creationId xmlns:a16="http://schemas.microsoft.com/office/drawing/2014/main" id="{1A954E89-5A48-8144-8A78-3E6C1EE8F3AD}"/>
                  </a:ext>
                </a:extLst>
              </p:cNvPr>
              <p:cNvSpPr txBox="1">
                <a:spLocks noRot="1" noChangeAspect="1" noMove="1" noResize="1" noEditPoints="1" noAdjustHandles="1" noChangeArrowheads="1" noChangeShapeType="1" noTextEdit="1"/>
              </p:cNvSpPr>
              <p:nvPr/>
            </p:nvSpPr>
            <p:spPr>
              <a:xfrm>
                <a:off x="8003408" y="1395443"/>
                <a:ext cx="924761" cy="646331"/>
              </a:xfrm>
              <a:prstGeom prst="rect">
                <a:avLst/>
              </a:prstGeom>
              <a:blipFill>
                <a:blip r:embed="rId9"/>
                <a:stretch>
                  <a:fillRect l="-5405" t="-3846" b="-11538"/>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16AB6217-FADB-134D-BA7A-E24F06A0C882}"/>
              </a:ext>
            </a:extLst>
          </p:cNvPr>
          <p:cNvSpPr txBox="1"/>
          <p:nvPr/>
        </p:nvSpPr>
        <p:spPr>
          <a:xfrm>
            <a:off x="9141024" y="5347680"/>
            <a:ext cx="2701856" cy="1384995"/>
          </a:xfrm>
          <a:prstGeom prst="rect">
            <a:avLst/>
          </a:prstGeom>
          <a:noFill/>
        </p:spPr>
        <p:txBody>
          <a:bodyPr wrap="square" rtlCol="0">
            <a:spAutoFit/>
          </a:bodyPr>
          <a:lstStyle/>
          <a:p>
            <a:r>
              <a:rPr kumimoji="1" lang="zh-CN" altLang="en-US" sz="1400" dirty="0">
                <a:solidFill>
                  <a:srgbClr val="FF0000"/>
                </a:solidFill>
              </a:rPr>
              <a:t>结果综述：</a:t>
            </a:r>
            <a:endParaRPr kumimoji="1" lang="en-US" altLang="zh-CN" sz="1400" dirty="0">
              <a:solidFill>
                <a:srgbClr val="FF0000"/>
              </a:solidFill>
            </a:endParaRPr>
          </a:p>
          <a:p>
            <a:r>
              <a:rPr kumimoji="1" lang="zh-CN" altLang="en-US" sz="1400" dirty="0">
                <a:solidFill>
                  <a:srgbClr val="FF0000"/>
                </a:solidFill>
              </a:rPr>
              <a:t>经过验证，机器人坐标系的单位是</a:t>
            </a:r>
            <a:r>
              <a:rPr kumimoji="1" lang="en-US" altLang="zh-CN" sz="1400" dirty="0">
                <a:solidFill>
                  <a:srgbClr val="FF0000"/>
                </a:solidFill>
              </a:rPr>
              <a:t>mm</a:t>
            </a:r>
            <a:r>
              <a:rPr kumimoji="1" lang="zh-CN" altLang="en-US" sz="1400" dirty="0">
                <a:solidFill>
                  <a:srgbClr val="FF0000"/>
                </a:solidFill>
              </a:rPr>
              <a:t>，可见转换到机器人坐标系下最多能有差三四十毫米，但其实没有这么多（原因分析见</a:t>
            </a:r>
            <a:r>
              <a:rPr kumimoji="1" lang="en-US" altLang="zh-CN" sz="1400" dirty="0">
                <a:solidFill>
                  <a:srgbClr val="FF0000"/>
                </a:solidFill>
              </a:rPr>
              <a:t>Part 3</a:t>
            </a:r>
            <a:r>
              <a:rPr kumimoji="1" lang="zh-CN" altLang="en-US" sz="1400" dirty="0">
                <a:solidFill>
                  <a:srgbClr val="FF0000"/>
                </a:solidFill>
              </a:rPr>
              <a:t>）。</a:t>
            </a:r>
          </a:p>
        </p:txBody>
      </p:sp>
    </p:spTree>
    <p:extLst>
      <p:ext uri="{BB962C8B-B14F-4D97-AF65-F5344CB8AC3E}">
        <p14:creationId xmlns:p14="http://schemas.microsoft.com/office/powerpoint/2010/main" val="18313069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7480</TotalTime>
  <Words>1971</Words>
  <Application>Microsoft Macintosh PowerPoint</Application>
  <PresentationFormat>宽屏</PresentationFormat>
  <Paragraphs>153</Paragraphs>
  <Slides>16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等线</vt:lpstr>
      <vt:lpstr>等线 Light</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22</cp:revision>
  <dcterms:created xsi:type="dcterms:W3CDTF">2021-02-06T02:27:18Z</dcterms:created>
  <dcterms:modified xsi:type="dcterms:W3CDTF">2021-02-19T07:50:20Z</dcterms:modified>
</cp:coreProperties>
</file>